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92" r:id="rId1"/>
  </p:sldMasterIdLst>
  <p:notesMasterIdLst>
    <p:notesMasterId r:id="rId32"/>
  </p:notesMasterIdLst>
  <p:sldIdLst>
    <p:sldId id="256" r:id="rId2"/>
    <p:sldId id="261" r:id="rId3"/>
    <p:sldId id="258" r:id="rId4"/>
    <p:sldId id="288" r:id="rId5"/>
    <p:sldId id="259" r:id="rId6"/>
    <p:sldId id="282" r:id="rId7"/>
    <p:sldId id="260" r:id="rId8"/>
    <p:sldId id="294" r:id="rId9"/>
    <p:sldId id="295" r:id="rId10"/>
    <p:sldId id="283" r:id="rId11"/>
    <p:sldId id="263" r:id="rId12"/>
    <p:sldId id="284" r:id="rId13"/>
    <p:sldId id="264" r:id="rId14"/>
    <p:sldId id="285" r:id="rId15"/>
    <p:sldId id="300" r:id="rId16"/>
    <p:sldId id="301" r:id="rId17"/>
    <p:sldId id="298" r:id="rId18"/>
    <p:sldId id="303" r:id="rId19"/>
    <p:sldId id="270" r:id="rId20"/>
    <p:sldId id="297" r:id="rId21"/>
    <p:sldId id="268" r:id="rId22"/>
    <p:sldId id="286" r:id="rId23"/>
    <p:sldId id="287" r:id="rId24"/>
    <p:sldId id="271" r:id="rId25"/>
    <p:sldId id="289" r:id="rId26"/>
    <p:sldId id="290" r:id="rId27"/>
    <p:sldId id="291" r:id="rId28"/>
    <p:sldId id="292" r:id="rId29"/>
    <p:sldId id="293" r:id="rId30"/>
    <p:sldId id="262"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2CC"/>
    <a:srgbClr val="368ECA"/>
    <a:srgbClr val="FFC000"/>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5" autoAdjust="0"/>
    <p:restoredTop sz="83271" autoAdjust="0"/>
  </p:normalViewPr>
  <p:slideViewPr>
    <p:cSldViewPr snapToGrid="0">
      <p:cViewPr varScale="1">
        <p:scale>
          <a:sx n="60" d="100"/>
          <a:sy n="60" d="100"/>
        </p:scale>
        <p:origin x="1056"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37AA57-93A2-421B-939F-CDFE37CC9002}" type="datetimeFigureOut">
              <a:rPr kumimoji="1" lang="ja-JP" altLang="en-US" smtClean="0"/>
              <a:t>2021/6/28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C39A8-B8FC-450D-938A-18C33A162EC3}" type="slidenum">
              <a:rPr kumimoji="1" lang="ja-JP" altLang="en-US" smtClean="0"/>
              <a:t>‹#›</a:t>
            </a:fld>
            <a:endParaRPr kumimoji="1" lang="ja-JP" altLang="en-US"/>
          </a:p>
        </p:txBody>
      </p:sp>
    </p:spTree>
    <p:extLst>
      <p:ext uri="{BB962C8B-B14F-4D97-AF65-F5344CB8AC3E}">
        <p14:creationId xmlns:p14="http://schemas.microsoft.com/office/powerpoint/2010/main" val="11156451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a:t>
            </a:fld>
            <a:endParaRPr kumimoji="1" lang="ja-JP" altLang="en-US"/>
          </a:p>
        </p:txBody>
      </p:sp>
    </p:spTree>
    <p:extLst>
      <p:ext uri="{BB962C8B-B14F-4D97-AF65-F5344CB8AC3E}">
        <p14:creationId xmlns:p14="http://schemas.microsoft.com/office/powerpoint/2010/main" val="2709870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３つめは誹謗中傷等への対策</a:t>
            </a:r>
            <a:endParaRPr kumimoji="1" lang="en-US" altLang="ja-JP" dirty="0"/>
          </a:p>
          <a:p>
            <a:r>
              <a:rPr kumimoji="1" lang="ja-JP" altLang="en-US" dirty="0"/>
              <a:t>事前登録した１００語を自動で検閲</a:t>
            </a:r>
            <a:endParaRPr kumimoji="1" lang="en-US" altLang="ja-JP" dirty="0"/>
          </a:p>
          <a:p>
            <a:r>
              <a:rPr kumimoji="1" lang="ja-JP" altLang="en-US" dirty="0"/>
              <a:t>誹謗中傷にあたるワードが含んであると投稿・返信ができない仕様</a:t>
            </a:r>
            <a:endParaRPr kumimoji="1" lang="en-US" altLang="ja-JP" dirty="0"/>
          </a:p>
          <a:p>
            <a:r>
              <a:rPr kumimoji="1" lang="ja-JP" altLang="en-US" dirty="0"/>
              <a:t>その自動検閲をかいくぐるような悪質受講者がもしいた場合管理者権限で匿名を解除する実名化機能という過激派な機能もついている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12</a:t>
            </a:fld>
            <a:endParaRPr kumimoji="1" lang="ja-JP" altLang="en-US"/>
          </a:p>
        </p:txBody>
      </p:sp>
    </p:spTree>
    <p:extLst>
      <p:ext uri="{BB962C8B-B14F-4D97-AF65-F5344CB8AC3E}">
        <p14:creationId xmlns:p14="http://schemas.microsoft.com/office/powerpoint/2010/main" val="695821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実名化されてからカウントダウンされて一定時間超過で匿名にもどる</a:t>
            </a:r>
            <a:endParaRPr lang="en-US" altLang="ja-JP" dirty="0"/>
          </a:p>
          <a:p>
            <a:r>
              <a:rPr kumimoji="1" lang="ja-JP" altLang="en-US" dirty="0"/>
              <a:t>同一アカウントの同一投稿へのリアクション</a:t>
            </a:r>
            <a:r>
              <a:rPr lang="ja-JP" altLang="en-US" dirty="0"/>
              <a:t>が複数できてしまう（リアクション回数の制限機能）</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13</a:t>
            </a:fld>
            <a:endParaRPr kumimoji="1" lang="ja-JP" altLang="en-US"/>
          </a:p>
        </p:txBody>
      </p:sp>
    </p:spTree>
    <p:extLst>
      <p:ext uri="{BB962C8B-B14F-4D97-AF65-F5344CB8AC3E}">
        <p14:creationId xmlns:p14="http://schemas.microsoft.com/office/powerpoint/2010/main" val="40539988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技術面：データや画面遷移の流れを全員で理解</a:t>
            </a:r>
            <a:endParaRPr lang="en-US" altLang="ja-JP" dirty="0"/>
          </a:p>
          <a:p>
            <a:r>
              <a:rPr kumimoji="1" lang="ja-JP" altLang="en-US" dirty="0"/>
              <a:t>チームとしての面：意見の共有</a:t>
            </a:r>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15</a:t>
            </a:fld>
            <a:endParaRPr kumimoji="1" lang="ja-JP" altLang="en-US"/>
          </a:p>
        </p:txBody>
      </p:sp>
    </p:spTree>
    <p:extLst>
      <p:ext uri="{BB962C8B-B14F-4D97-AF65-F5344CB8AC3E}">
        <p14:creationId xmlns:p14="http://schemas.microsoft.com/office/powerpoint/2010/main" val="9576673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ファイル更新が円滑（ファイルの衝突がなかった）</a:t>
            </a:r>
            <a:endParaRPr lang="en-US" altLang="ja-JP" dirty="0"/>
          </a:p>
          <a:p>
            <a:pPr marL="0" indent="0">
              <a:buNone/>
            </a:pPr>
            <a:r>
              <a:rPr lang="ja-JP" altLang="en-US" dirty="0"/>
              <a:t>→最初はファイルの上書き等あった</a:t>
            </a:r>
            <a:endParaRPr lang="en-US" altLang="ja-JP" dirty="0"/>
          </a:p>
          <a:p>
            <a:r>
              <a:rPr lang="ja-JP" altLang="en-US" dirty="0"/>
              <a:t>プルへの意識</a:t>
            </a:r>
            <a:endParaRPr lang="en-US" altLang="ja-JP" dirty="0"/>
          </a:p>
          <a:p>
            <a:r>
              <a:rPr kumimoji="1" lang="ja-JP" altLang="en-US" dirty="0"/>
              <a:t>協調性が高まった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16</a:t>
            </a:fld>
            <a:endParaRPr kumimoji="1" lang="ja-JP" altLang="en-US"/>
          </a:p>
        </p:txBody>
      </p:sp>
    </p:spTree>
    <p:extLst>
      <p:ext uri="{BB962C8B-B14F-4D97-AF65-F5344CB8AC3E}">
        <p14:creationId xmlns:p14="http://schemas.microsoft.com/office/powerpoint/2010/main" val="16793358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highlight>
                  <a:srgbClr val="FFFF00"/>
                </a:highlight>
              </a:rPr>
              <a:t>最初の組み立ての甘さ</a:t>
            </a:r>
            <a:endParaRPr lang="en-US" altLang="ja-JP" dirty="0">
              <a:highlight>
                <a:srgbClr val="FFFF00"/>
              </a:highlight>
            </a:endParaRPr>
          </a:p>
          <a:p>
            <a:r>
              <a:rPr kumimoji="1" lang="ja-JP" altLang="en-US" dirty="0"/>
              <a:t>変数名の統一を最初にやっておくべき</a:t>
            </a:r>
            <a:endParaRPr kumimoji="1" lang="en-US" altLang="ja-JP" dirty="0"/>
          </a:p>
          <a:p>
            <a:r>
              <a:rPr lang="en-US" altLang="ja-JP" dirty="0"/>
              <a:t>Servlet</a:t>
            </a:r>
            <a:r>
              <a:rPr lang="ja-JP" altLang="en-US" dirty="0"/>
              <a:t>同士の画面遷移・連結を早めにやっておくべき</a:t>
            </a:r>
            <a:r>
              <a:rPr kumimoji="1" lang="ja-JP" altLang="en-US" dirty="0"/>
              <a:t>　</a:t>
            </a:r>
            <a:endParaRPr kumimoji="1" lang="en-US" altLang="ja-JP" dirty="0"/>
          </a:p>
          <a:p>
            <a:r>
              <a:rPr lang="en-US" altLang="ja-JP" dirty="0"/>
              <a:t>CSS</a:t>
            </a:r>
            <a:r>
              <a:rPr lang="ja-JP" altLang="en-US" dirty="0"/>
              <a:t>共通部分の活用</a:t>
            </a:r>
            <a:endParaRPr lang="en-US" altLang="ja-JP" dirty="0"/>
          </a:p>
          <a:p>
            <a:r>
              <a:rPr lang="ja-JP" altLang="en-US" dirty="0"/>
              <a:t>ファイル数の変化があった（使わないものもあった</a:t>
            </a:r>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17</a:t>
            </a:fld>
            <a:endParaRPr kumimoji="1" lang="ja-JP" altLang="en-US"/>
          </a:p>
        </p:txBody>
      </p:sp>
    </p:spTree>
    <p:extLst>
      <p:ext uri="{BB962C8B-B14F-4D97-AF65-F5344CB8AC3E}">
        <p14:creationId xmlns:p14="http://schemas.microsoft.com/office/powerpoint/2010/main" val="31958365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司会を明確化</a:t>
            </a:r>
            <a:endParaRPr lang="en-US" altLang="ja-JP" dirty="0"/>
          </a:p>
          <a:p>
            <a:r>
              <a:rPr lang="ja-JP" altLang="en-US" dirty="0"/>
              <a:t>リアクションをもっとする（オンラインゆえにより感じた）</a:t>
            </a:r>
            <a:endParaRPr lang="en-US" altLang="ja-JP" dirty="0"/>
          </a:p>
          <a:p>
            <a:r>
              <a:rPr lang="ja-JP" altLang="en-US" dirty="0"/>
              <a:t>ファイル完成の可視化</a:t>
            </a:r>
            <a:endParaRPr lang="en-US" altLang="ja-JP" dirty="0"/>
          </a:p>
          <a:p>
            <a:r>
              <a:rPr lang="ja-JP" altLang="en-US" dirty="0"/>
              <a:t>困っているところを抱えず共有</a:t>
            </a:r>
            <a:endParaRPr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18</a:t>
            </a:fld>
            <a:endParaRPr kumimoji="1" lang="ja-JP" altLang="en-US"/>
          </a:p>
        </p:txBody>
      </p:sp>
    </p:spTree>
    <p:extLst>
      <p:ext uri="{BB962C8B-B14F-4D97-AF65-F5344CB8AC3E}">
        <p14:creationId xmlns:p14="http://schemas.microsoft.com/office/powerpoint/2010/main" val="24606090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受講者と管理者のページはそれぞれ独立して動かしている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19</a:t>
            </a:fld>
            <a:endParaRPr kumimoji="1" lang="ja-JP" altLang="en-US"/>
          </a:p>
        </p:txBody>
      </p:sp>
    </p:spTree>
    <p:extLst>
      <p:ext uri="{BB962C8B-B14F-4D97-AF65-F5344CB8AC3E}">
        <p14:creationId xmlns:p14="http://schemas.microsoft.com/office/powerpoint/2010/main" val="27802629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Servlet	</a:t>
            </a:r>
            <a:r>
              <a:rPr lang="ja-JP" altLang="en-US" dirty="0"/>
              <a:t>１３ファイル</a:t>
            </a:r>
            <a:endParaRPr kumimoji="1" lang="en-US" altLang="ja-JP" dirty="0"/>
          </a:p>
          <a:p>
            <a:r>
              <a:rPr kumimoji="1" lang="en-US" altLang="ja-JP" dirty="0"/>
              <a:t>DAO	</a:t>
            </a:r>
            <a:r>
              <a:rPr kumimoji="1" lang="ja-JP" altLang="en-US" dirty="0"/>
              <a:t>５ファイル</a:t>
            </a:r>
            <a:endParaRPr kumimoji="1" lang="en-US" altLang="ja-JP" dirty="0"/>
          </a:p>
          <a:p>
            <a:r>
              <a:rPr lang="en-US" altLang="ja-JP" dirty="0"/>
              <a:t>Model</a:t>
            </a:r>
            <a:r>
              <a:rPr lang="ja-JP" altLang="en-US" dirty="0"/>
              <a:t>　</a:t>
            </a:r>
            <a:r>
              <a:rPr lang="en-US" altLang="ja-JP" dirty="0"/>
              <a:t>	</a:t>
            </a:r>
            <a:r>
              <a:rPr lang="ja-JP" altLang="en-US" dirty="0"/>
              <a:t>７ファイル</a:t>
            </a:r>
            <a:endParaRPr kumimoji="1" lang="en-US" altLang="ja-JP" dirty="0"/>
          </a:p>
          <a:p>
            <a:r>
              <a:rPr lang="en-US" altLang="ja-JP" dirty="0"/>
              <a:t>JSP	</a:t>
            </a:r>
            <a:r>
              <a:rPr lang="ja-JP" altLang="en-US" dirty="0"/>
              <a:t>１２ファイル</a:t>
            </a:r>
            <a:endParaRPr lang="en-US" altLang="ja-JP" dirty="0"/>
          </a:p>
          <a:p>
            <a:r>
              <a:rPr kumimoji="1" lang="en-US" altLang="ja-JP" dirty="0"/>
              <a:t>CSS	</a:t>
            </a:r>
            <a:r>
              <a:rPr kumimoji="1" lang="ja-JP" altLang="en-US" dirty="0"/>
              <a:t>１１ファイル</a:t>
            </a:r>
            <a:endParaRPr kumimoji="1" lang="en-US" altLang="ja-JP" dirty="0"/>
          </a:p>
          <a:p>
            <a:endParaRPr lang="en-US" altLang="ja-JP" dirty="0"/>
          </a:p>
          <a:p>
            <a:r>
              <a:rPr kumimoji="1" lang="ja-JP" altLang="en-US" dirty="0"/>
              <a:t>合計</a:t>
            </a:r>
            <a:r>
              <a:rPr kumimoji="1" lang="en-US" altLang="ja-JP" dirty="0"/>
              <a:t>	</a:t>
            </a:r>
            <a:r>
              <a:rPr kumimoji="1" lang="ja-JP" altLang="en-US" dirty="0"/>
              <a:t>４８ファイル</a:t>
            </a:r>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20</a:t>
            </a:fld>
            <a:endParaRPr kumimoji="1" lang="ja-JP" altLang="en-US"/>
          </a:p>
        </p:txBody>
      </p:sp>
    </p:spTree>
    <p:extLst>
      <p:ext uri="{BB962C8B-B14F-4D97-AF65-F5344CB8AC3E}">
        <p14:creationId xmlns:p14="http://schemas.microsoft.com/office/powerpoint/2010/main" val="4288356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3</a:t>
            </a:fld>
            <a:endParaRPr kumimoji="1" lang="ja-JP" altLang="en-US"/>
          </a:p>
        </p:txBody>
      </p:sp>
    </p:spTree>
    <p:extLst>
      <p:ext uri="{BB962C8B-B14F-4D97-AF65-F5344CB8AC3E}">
        <p14:creationId xmlns:p14="http://schemas.microsoft.com/office/powerpoint/2010/main" val="3120761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DOJO</a:t>
            </a:r>
            <a:r>
              <a:rPr kumimoji="1" lang="ja-JP" altLang="en-US" dirty="0"/>
              <a:t>運営局の方へのヒアリング</a:t>
            </a:r>
            <a:endParaRPr kumimoji="1" lang="en-US" altLang="ja-JP" dirty="0"/>
          </a:p>
          <a:p>
            <a:r>
              <a:rPr kumimoji="1" lang="ja-JP" altLang="en-US" dirty="0"/>
              <a:t>オンラインゆえの問題点として挙げられた</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5</a:t>
            </a:fld>
            <a:endParaRPr kumimoji="1" lang="ja-JP" altLang="en-US"/>
          </a:p>
        </p:txBody>
      </p:sp>
    </p:spTree>
    <p:extLst>
      <p:ext uri="{BB962C8B-B14F-4D97-AF65-F5344CB8AC3E}">
        <p14:creationId xmlns:p14="http://schemas.microsoft.com/office/powerpoint/2010/main" val="403649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受講生の意見として挙げられたこと</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6</a:t>
            </a:fld>
            <a:endParaRPr kumimoji="1" lang="ja-JP" altLang="en-US"/>
          </a:p>
        </p:txBody>
      </p:sp>
    </p:spTree>
    <p:extLst>
      <p:ext uri="{BB962C8B-B14F-4D97-AF65-F5344CB8AC3E}">
        <p14:creationId xmlns:p14="http://schemas.microsoft.com/office/powerpoint/2010/main" val="3850786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受講者理解及び受講者同士のコミュニケーションや気軽に話せることによる精神的負担の軽減のために</a:t>
            </a:r>
            <a:r>
              <a:rPr kumimoji="1" lang="en-US" altLang="ja-JP" dirty="0"/>
              <a:t>TERACO</a:t>
            </a:r>
            <a:r>
              <a:rPr kumimoji="1" lang="ja-JP" altLang="en-US" dirty="0"/>
              <a:t>に掲示板機能を追加することを提案</a:t>
            </a:r>
          </a:p>
        </p:txBody>
      </p:sp>
      <p:sp>
        <p:nvSpPr>
          <p:cNvPr id="4" name="スライド番号プレースホルダー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D3C39A8-B8FC-450D-938A-18C33A162EC3}"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62308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各企業様向けに説明をさせていただきます。</a:t>
            </a:r>
            <a:endParaRPr kumimoji="1" lang="en-US" altLang="ja-JP" dirty="0"/>
          </a:p>
          <a:p>
            <a:r>
              <a:rPr kumimoji="1" lang="en-US" altLang="ja-JP" dirty="0"/>
              <a:t>TERACO</a:t>
            </a:r>
            <a:r>
              <a:rPr kumimoji="1" lang="ja-JP" altLang="en-US" dirty="0"/>
              <a:t>とは</a:t>
            </a:r>
            <a:r>
              <a:rPr kumimoji="1" lang="en-US" altLang="ja-JP" dirty="0"/>
              <a:t>DOJO</a:t>
            </a:r>
            <a:r>
              <a:rPr kumimoji="1" lang="ja-JP" altLang="en-US" dirty="0"/>
              <a:t>受講者や講師用の</a:t>
            </a:r>
            <a:r>
              <a:rPr kumimoji="1" lang="en-US" altLang="ja-JP" dirty="0"/>
              <a:t>HP</a:t>
            </a:r>
            <a:r>
              <a:rPr kumimoji="1" lang="ja-JP" altLang="en-US" dirty="0"/>
              <a:t>です。</a:t>
            </a:r>
            <a:endParaRPr kumimoji="1" lang="en-US" altLang="ja-JP" dirty="0"/>
          </a:p>
          <a:p>
            <a:r>
              <a:rPr kumimoji="1" lang="ja-JP" altLang="en-US" dirty="0"/>
              <a:t>勤怠管理・日報提出・</a:t>
            </a:r>
            <a:r>
              <a:rPr kumimoji="1" lang="en-US" altLang="ja-JP" dirty="0"/>
              <a:t>zoom</a:t>
            </a:r>
            <a:r>
              <a:rPr kumimoji="1" lang="ja-JP" altLang="en-US" dirty="0"/>
              <a:t>等への参加など多くのことをこの</a:t>
            </a:r>
            <a:r>
              <a:rPr kumimoji="1" lang="en-US" altLang="ja-JP" dirty="0"/>
              <a:t>TERACO</a:t>
            </a:r>
            <a:r>
              <a:rPr kumimoji="1" lang="ja-JP" altLang="en-US" dirty="0"/>
              <a:t>上で行っています。</a:t>
            </a:r>
            <a:endParaRPr kumimoji="1" lang="en-US" altLang="ja-JP" dirty="0"/>
          </a:p>
          <a:p>
            <a:r>
              <a:rPr kumimoji="1" lang="ja-JP" altLang="en-US" dirty="0"/>
              <a:t>今回はこの</a:t>
            </a:r>
            <a:r>
              <a:rPr kumimoji="1" lang="en-US" altLang="ja-JP" dirty="0"/>
              <a:t>TERACO</a:t>
            </a:r>
            <a:r>
              <a:rPr kumimoji="1" lang="ja-JP" altLang="en-US" dirty="0"/>
              <a:t>に掲示板機能を追加したとして説明を続けさせていただきます。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8</a:t>
            </a:fld>
            <a:endParaRPr kumimoji="1" lang="ja-JP" altLang="en-US"/>
          </a:p>
        </p:txBody>
      </p:sp>
    </p:spTree>
    <p:extLst>
      <p:ext uri="{BB962C8B-B14F-4D97-AF65-F5344CB8AC3E}">
        <p14:creationId xmlns:p14="http://schemas.microsoft.com/office/powerpoint/2010/main" val="2826231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PR</a:t>
            </a:r>
            <a:r>
              <a:rPr kumimoji="1" lang="ja-JP" altLang="en-US" dirty="0"/>
              <a:t>ポイントは３つ</a:t>
            </a:r>
            <a:endParaRPr kumimoji="1" lang="en-US" altLang="ja-JP" dirty="0"/>
          </a:p>
          <a:p>
            <a:r>
              <a:rPr kumimoji="1" lang="ja-JP" altLang="en-US" dirty="0"/>
              <a:t>１つめは匿名化機能</a:t>
            </a:r>
            <a:endParaRPr kumimoji="1" lang="en-US" altLang="ja-JP" dirty="0"/>
          </a:p>
          <a:p>
            <a:r>
              <a:rPr kumimoji="1" lang="ja-JP" altLang="en-US" dirty="0"/>
              <a:t>２つめは受講者どうしでのコミュニケーション</a:t>
            </a:r>
            <a:endParaRPr kumimoji="1" lang="en-US" altLang="ja-JP" dirty="0"/>
          </a:p>
          <a:p>
            <a:r>
              <a:rPr kumimoji="1" lang="ja-JP" altLang="en-US" dirty="0"/>
              <a:t>３つめは誹謗中傷等への対策</a:t>
            </a:r>
          </a:p>
          <a:p>
            <a:r>
              <a:rPr kumimoji="1" lang="ja-JP" altLang="en-US" dirty="0"/>
              <a:t>次のスライドから詳しく説明します。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9</a:t>
            </a:fld>
            <a:endParaRPr kumimoji="1" lang="ja-JP" altLang="en-US"/>
          </a:p>
        </p:txBody>
      </p:sp>
    </p:spTree>
    <p:extLst>
      <p:ext uri="{BB962C8B-B14F-4D97-AF65-F5344CB8AC3E}">
        <p14:creationId xmlns:p14="http://schemas.microsoft.com/office/powerpoint/2010/main" val="4223100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２つめは受講者同士のみでのコミュニケーション</a:t>
            </a:r>
            <a:endParaRPr kumimoji="1" lang="en-US" altLang="ja-JP" dirty="0"/>
          </a:p>
          <a:p>
            <a:r>
              <a:rPr kumimoji="1" lang="ja-JP" altLang="en-US" dirty="0"/>
              <a:t>ログインの時点で講師か受講者か判別する機能を持っている</a:t>
            </a:r>
            <a:endParaRPr kumimoji="1" lang="en-US" altLang="ja-JP" dirty="0"/>
          </a:p>
          <a:p>
            <a:r>
              <a:rPr kumimoji="1" lang="ja-JP" altLang="en-US" dirty="0"/>
              <a:t>講師の場合は掲示板に飛べない仕様のメニューページへ遷移する</a:t>
            </a:r>
            <a:endParaRPr kumimoji="1" lang="en-US" altLang="ja-JP" dirty="0"/>
          </a:p>
          <a:p>
            <a:r>
              <a:rPr kumimoji="1" lang="ja-JP" altLang="en-US" dirty="0"/>
              <a:t>管理者は閲覧のみ可能であり、投稿や返信はできないようになっている</a:t>
            </a:r>
            <a:endParaRPr kumimoji="1" lang="en-US" altLang="ja-JP" dirty="0"/>
          </a:p>
          <a:p>
            <a:r>
              <a:rPr kumimoji="1" lang="ja-JP" altLang="en-US" dirty="0"/>
              <a:t>受講者から不安の声があがっていないかなどの確認ができる</a:t>
            </a:r>
            <a:endParaRPr kumimoji="1" lang="en-US" altLang="ja-JP" dirty="0"/>
          </a:p>
          <a:p>
            <a:r>
              <a:rPr kumimoji="1" lang="ja-JP" altLang="en-US" dirty="0"/>
              <a:t>受講者に大々的に運営局が管理していることを伝えなければよりのびのびとコミュニケーションをとってもらえるのではないか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10</a:t>
            </a:fld>
            <a:endParaRPr kumimoji="1" lang="ja-JP" altLang="en-US"/>
          </a:p>
        </p:txBody>
      </p:sp>
    </p:spTree>
    <p:extLst>
      <p:ext uri="{BB962C8B-B14F-4D97-AF65-F5344CB8AC3E}">
        <p14:creationId xmlns:p14="http://schemas.microsoft.com/office/powerpoint/2010/main" val="59406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１つめの匿名化機能について</a:t>
            </a:r>
            <a:endParaRPr kumimoji="1" lang="en-US" altLang="ja-JP" dirty="0"/>
          </a:p>
          <a:p>
            <a:r>
              <a:rPr kumimoji="1" lang="ja-JP" altLang="en-US" dirty="0"/>
              <a:t>受講者は</a:t>
            </a:r>
            <a:r>
              <a:rPr kumimoji="1" lang="en-US" altLang="ja-JP" dirty="0"/>
              <a:t>TERACO</a:t>
            </a:r>
            <a:r>
              <a:rPr kumimoji="1" lang="ja-JP" altLang="en-US" dirty="0"/>
              <a:t>用のメールアドレスでログインした際に掲示板用の匿名化</a:t>
            </a:r>
            <a:r>
              <a:rPr kumimoji="1" lang="en-US" altLang="ja-JP" dirty="0"/>
              <a:t>id</a:t>
            </a:r>
            <a:r>
              <a:rPr kumimoji="1" lang="ja-JP" altLang="en-US" dirty="0"/>
              <a:t>が配布される</a:t>
            </a:r>
            <a:endParaRPr kumimoji="1" lang="en-US" altLang="ja-JP" dirty="0"/>
          </a:p>
          <a:p>
            <a:r>
              <a:rPr kumimoji="1" lang="ja-JP" altLang="en-US" dirty="0"/>
              <a:t>通常の掲示板とは違い</a:t>
            </a:r>
            <a:r>
              <a:rPr kumimoji="1" lang="en-US" altLang="ja-JP" dirty="0"/>
              <a:t>DOJO</a:t>
            </a:r>
            <a:r>
              <a:rPr kumimoji="1" lang="ja-JP" altLang="en-US" dirty="0"/>
              <a:t>受講者であることが前提で匿名化される</a:t>
            </a:r>
            <a:endParaRPr kumimoji="1" lang="en-US" altLang="ja-JP" dirty="0"/>
          </a:p>
          <a:p>
            <a:r>
              <a:rPr kumimoji="1" lang="ja-JP" altLang="en-US" sz="1200" dirty="0"/>
              <a:t>匿名化して得られるメリット：発言しやすい</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11</a:t>
            </a:fld>
            <a:endParaRPr kumimoji="1" lang="ja-JP" altLang="en-US"/>
          </a:p>
        </p:txBody>
      </p:sp>
    </p:spTree>
    <p:extLst>
      <p:ext uri="{BB962C8B-B14F-4D97-AF65-F5344CB8AC3E}">
        <p14:creationId xmlns:p14="http://schemas.microsoft.com/office/powerpoint/2010/main" val="1025794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1"/>
      </p:bgRef>
    </p:bg>
    <p:spTree>
      <p:nvGrpSpPr>
        <p:cNvPr id="1" name=""/>
        <p:cNvGrpSpPr/>
        <p:nvPr/>
      </p:nvGrpSpPr>
      <p:grpSpPr>
        <a:xfrm>
          <a:off x="0" y="0"/>
          <a:ext cx="0" cy="0"/>
          <a:chOff x="0" y="0"/>
          <a:chExt cx="0" cy="0"/>
        </a:xfrm>
      </p:grpSpPr>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75488" y="2166364"/>
            <a:ext cx="11247120" cy="1739347"/>
          </a:xfrm>
        </p:spPr>
        <p:txBody>
          <a:bodyPr tIns="45720" bIns="45720" anchor="ctr">
            <a:normAutofit/>
          </a:bodyPr>
          <a:lstStyle>
            <a:lvl1pPr algn="ctr">
              <a:lnSpc>
                <a:spcPct val="80000"/>
              </a:lnSpc>
              <a:defRPr sz="6000" spc="150" baseline="0">
                <a:solidFill>
                  <a:schemeClr val="bg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347472" y="3913632"/>
            <a:ext cx="11506200" cy="457200"/>
          </a:xfrm>
        </p:spPr>
        <p:txBody>
          <a:bodyPr>
            <a:normAutofit/>
          </a:bodyPr>
          <a:lstStyle>
            <a:lvl1pPr marL="0" indent="0" algn="ctr">
              <a:spcBef>
                <a:spcPts val="0"/>
              </a:spcBef>
              <a:spcAft>
                <a:spcPts val="0"/>
              </a:spcAft>
              <a:buNone/>
              <a:defRPr sz="2000">
                <a:solidFill>
                  <a:srgbClr val="FFFFFF"/>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9C1F382-0325-42D9-9450-8515381A29BA}" type="datetime1">
              <a:rPr lang="en-US" altLang="ja-JP" smtClean="0"/>
              <a:t>6/28/2021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0377747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086646-C30B-4863-8D0F-EE2C77EFAB4D}" type="datetime1">
              <a:rPr lang="en-US" altLang="ja-JP" smtClean="0"/>
              <a:t>6/28/2021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7750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838200" y="6422854"/>
            <a:ext cx="2743196" cy="365125"/>
          </a:xfrm>
        </p:spPr>
        <p:txBody>
          <a:bodyPr/>
          <a:lstStyle/>
          <a:p>
            <a:fld id="{2702610D-2F3D-49ED-B71D-5996FBA0033D}" type="datetime1">
              <a:rPr lang="en-US" altLang="ja-JP" smtClean="0"/>
              <a:t>6/28/2021</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51397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572202-DF1A-43F6-A4D9-4F46BA5A2262}" type="datetime1">
              <a:rPr lang="en-US" altLang="ja-JP" smtClean="0"/>
              <a:t>6/28/2021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89015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75488" y="2167128"/>
            <a:ext cx="11247120" cy="1737360"/>
          </a:xfrm>
        </p:spPr>
        <p:txBody>
          <a:bodyPr anchor="ctr">
            <a:noAutofit/>
          </a:bodyPr>
          <a:lstStyle>
            <a:lvl1pPr algn="ctr">
              <a:lnSpc>
                <a:spcPct val="80000"/>
              </a:lnSpc>
              <a:defRPr sz="6000" b="0" spc="150" baseline="0">
                <a:solidFill>
                  <a:schemeClr val="bg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47472" y="3913212"/>
            <a:ext cx="11503152" cy="457200"/>
          </a:xfrm>
        </p:spPr>
        <p:txBody>
          <a:bodyPr anchor="t">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lvl1pPr>
              <a:defRPr>
                <a:solidFill>
                  <a:schemeClr val="tx2"/>
                </a:solidFill>
              </a:defRPr>
            </a:lvl1pPr>
          </a:lstStyle>
          <a:p>
            <a:fld id="{6BC5E275-BDD4-406C-B791-D2EF7FAA0A62}" type="datetime1">
              <a:rPr lang="en-US" altLang="ja-JP" smtClean="0"/>
              <a:t>6/28/2021</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9687775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7F0FBDF-B346-4724-AB96-E0EDB15DA0DF}" type="datetime1">
              <a:rPr lang="en-US" altLang="ja-JP" smtClean="0"/>
              <a:t>6/28/2021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26865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AF02601-B912-46D9-A8E5-653D6CFDE8A3}" type="datetime1">
              <a:rPr lang="en-US" altLang="ja-JP" smtClean="0"/>
              <a:t>6/28/2021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616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00EB639-F90B-486B-BE3D-9E925A9448A0}" type="datetime1">
              <a:rPr lang="en-US" altLang="ja-JP" smtClean="0"/>
              <a:t>6/28/2021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691558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EE3588-AFA9-45AA-B879-96B54EF54ECB}" type="datetime1">
              <a:rPr lang="en-US" altLang="ja-JP" smtClean="0"/>
              <a:t>6/28/2021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168518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E49142D-F140-4774-92BE-7D6BBFCCC890}" type="datetime1">
              <a:rPr lang="en-US" altLang="ja-JP" smtClean="0"/>
              <a:t>6/28/2021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97744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3E035F4-D396-484A-98E8-3C64560C9D79}" type="datetime1">
              <a:rPr lang="en-US" altLang="ja-JP" smtClean="0"/>
              <a:t>6/28/2021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05592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ea typeface="メイリオ" panose="020B0604030504040204" pitchFamily="50" charset="-128"/>
              </a:defRPr>
            </a:lvl1pPr>
          </a:lstStyle>
          <a:p>
            <a:fld id="{FC1DFCD2-ABF1-4914-ACB0-2F98F1777F5C}" type="datetime1">
              <a:rPr lang="en-US" altLang="ja-JP" smtClean="0"/>
              <a:pPr/>
              <a:t>6/28/2021</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41338468"/>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hdr="0" ftr="0" dt="0"/>
  <p:txStyles>
    <p:titleStyle>
      <a:lvl1pPr algn="l" defTabSz="914400" rtl="0" eaLnBrk="1" latinLnBrk="0" hangingPunct="1">
        <a:lnSpc>
          <a:spcPct val="85000"/>
        </a:lnSpc>
        <a:spcBef>
          <a:spcPct val="0"/>
        </a:spcBef>
        <a:buNone/>
        <a:defRPr kumimoji="1" sz="4000" kern="1200" cap="all" baseline="0">
          <a:solidFill>
            <a:schemeClr val="bg2"/>
          </a:solidFill>
          <a:latin typeface="+mj-lt"/>
          <a:ea typeface="メイリオ" panose="020B0604030504040204" pitchFamily="50" charset="-128"/>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kumimoji="1" sz="2200" kern="1200">
          <a:solidFill>
            <a:schemeClr val="tx1"/>
          </a:solidFill>
          <a:latin typeface="+mn-lt"/>
          <a:ea typeface="メイリオ" panose="020B0604030504040204" pitchFamily="50" charset="-128"/>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2000" kern="1200">
          <a:solidFill>
            <a:schemeClr val="tx1"/>
          </a:solidFill>
          <a:latin typeface="+mn-lt"/>
          <a:ea typeface="メイリオ" panose="020B0604030504040204" pitchFamily="50" charset="-128"/>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800" kern="1200">
          <a:solidFill>
            <a:schemeClr val="tx1"/>
          </a:solidFill>
          <a:latin typeface="+mn-lt"/>
          <a:ea typeface="メイリオ" panose="020B0604030504040204" pitchFamily="50" charset="-128"/>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5B83B4-8C30-4C69-A653-3C378034B5B7}"/>
              </a:ext>
            </a:extLst>
          </p:cNvPr>
          <p:cNvSpPr>
            <a:spLocks noGrp="1"/>
          </p:cNvSpPr>
          <p:nvPr>
            <p:ph type="ctrTitle"/>
          </p:nvPr>
        </p:nvSpPr>
        <p:spPr>
          <a:xfrm>
            <a:off x="354676" y="2559327"/>
            <a:ext cx="7778913" cy="1739347"/>
          </a:xfrm>
        </p:spPr>
        <p:txBody>
          <a:bodyPr anchor="b">
            <a:normAutofit/>
          </a:bodyPr>
          <a:lstStyle/>
          <a:p>
            <a:pPr algn="l"/>
            <a:r>
              <a:rPr kumimoji="1" lang="ja-JP" altLang="en-US" sz="5400" dirty="0"/>
              <a:t>研修成果発表</a:t>
            </a:r>
          </a:p>
        </p:txBody>
      </p:sp>
      <p:sp>
        <p:nvSpPr>
          <p:cNvPr id="3" name="字幕 2">
            <a:extLst>
              <a:ext uri="{FF2B5EF4-FFF2-40B4-BE49-F238E27FC236}">
                <a16:creationId xmlns:a16="http://schemas.microsoft.com/office/drawing/2014/main" id="{BB048A5E-A551-4F54-91AE-ACB0B08AD875}"/>
              </a:ext>
            </a:extLst>
          </p:cNvPr>
          <p:cNvSpPr>
            <a:spLocks noGrp="1"/>
          </p:cNvSpPr>
          <p:nvPr>
            <p:ph type="subTitle" idx="1"/>
          </p:nvPr>
        </p:nvSpPr>
        <p:spPr>
          <a:xfrm>
            <a:off x="8376189" y="2559325"/>
            <a:ext cx="3579726" cy="1739347"/>
          </a:xfrm>
        </p:spPr>
        <p:txBody>
          <a:bodyPr anchor="b">
            <a:normAutofit/>
          </a:bodyPr>
          <a:lstStyle/>
          <a:p>
            <a:pPr algn="r">
              <a:spcAft>
                <a:spcPts val="600"/>
              </a:spcAft>
            </a:pPr>
            <a:r>
              <a:rPr kumimoji="1" lang="ja-JP" altLang="en-US" sz="2400" dirty="0">
                <a:solidFill>
                  <a:schemeClr val="bg1"/>
                </a:solidFill>
              </a:rPr>
              <a:t>シュークリームコロッケ</a:t>
            </a:r>
          </a:p>
        </p:txBody>
      </p:sp>
    </p:spTree>
    <p:extLst>
      <p:ext uri="{BB962C8B-B14F-4D97-AF65-F5344CB8AC3E}">
        <p14:creationId xmlns:p14="http://schemas.microsoft.com/office/powerpoint/2010/main" val="18899358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640081"/>
            <a:ext cx="9784080" cy="1164657"/>
          </a:xfrm>
        </p:spPr>
        <p:txBody>
          <a:bodyPr>
            <a:normAutofit fontScale="90000"/>
          </a:bodyPr>
          <a:lstStyle/>
          <a:p>
            <a:r>
              <a:rPr kumimoji="1" lang="en-US" altLang="ja-JP" dirty="0">
                <a:solidFill>
                  <a:srgbClr val="FFFFFF"/>
                </a:solidFill>
              </a:rPr>
              <a:t>PR</a:t>
            </a:r>
            <a:r>
              <a:rPr kumimoji="1" lang="ja-JP" altLang="en-US" dirty="0">
                <a:solidFill>
                  <a:srgbClr val="FFFFFF"/>
                </a:solidFill>
              </a:rPr>
              <a:t>ポイント①</a:t>
            </a:r>
            <a:br>
              <a:rPr lang="en-US" altLang="ja-JP" dirty="0">
                <a:solidFill>
                  <a:srgbClr val="FFFFFF"/>
                </a:solidFill>
              </a:rPr>
            </a:br>
            <a:r>
              <a:rPr kumimoji="1" lang="ja-JP" altLang="en-US" dirty="0">
                <a:solidFill>
                  <a:srgbClr val="FFFFFF"/>
                </a:solidFill>
              </a:rPr>
              <a:t>受講者同士のみでのコミュニケーション</a:t>
            </a:r>
            <a:br>
              <a:rPr kumimoji="1" lang="ja-JP" altLang="en-US" sz="3600" dirty="0">
                <a:solidFill>
                  <a:srgbClr val="FFFFFF"/>
                </a:solidFill>
              </a:rPr>
            </a:b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286000"/>
            <a:ext cx="9657586" cy="3931919"/>
          </a:xfrm>
        </p:spPr>
        <p:txBody>
          <a:bodyPr>
            <a:normAutofit/>
          </a:bodyPr>
          <a:lstStyle/>
          <a:p>
            <a:pPr marL="0" indent="0">
              <a:buNone/>
            </a:pPr>
            <a:r>
              <a:rPr lang="ja-JP" altLang="en-US" sz="2400" b="1" dirty="0"/>
              <a:t>１．</a:t>
            </a:r>
            <a:r>
              <a:rPr lang="ja-JP" altLang="en-US" sz="2400" b="1" dirty="0">
                <a:solidFill>
                  <a:srgbClr val="FF0000"/>
                </a:solidFill>
              </a:rPr>
              <a:t>判別</a:t>
            </a:r>
            <a:r>
              <a:rPr lang="ja-JP" altLang="en-US" sz="2400" b="1" dirty="0"/>
              <a:t>機能</a:t>
            </a:r>
            <a:endParaRPr lang="en-US" altLang="ja-JP" sz="2400" b="1"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kumimoji="1" lang="en-US" altLang="ja-JP" sz="2400" dirty="0"/>
          </a:p>
        </p:txBody>
      </p:sp>
      <p:sp>
        <p:nvSpPr>
          <p:cNvPr id="4" name="スライド番号プレースホルダー 3">
            <a:extLst>
              <a:ext uri="{FF2B5EF4-FFF2-40B4-BE49-F238E27FC236}">
                <a16:creationId xmlns:a16="http://schemas.microsoft.com/office/drawing/2014/main" id="{E3B5C862-7A82-430E-9C92-F8752B8785FA}"/>
              </a:ext>
            </a:extLst>
          </p:cNvPr>
          <p:cNvSpPr>
            <a:spLocks noGrp="1"/>
          </p:cNvSpPr>
          <p:nvPr>
            <p:ph type="sldNum" sz="quarter" idx="12"/>
          </p:nvPr>
        </p:nvSpPr>
        <p:spPr/>
        <p:txBody>
          <a:bodyPr/>
          <a:lstStyle/>
          <a:p>
            <a:fld id="{8A7A6979-0714-4377-B894-6BE4C2D6E202}" type="slidenum">
              <a:rPr lang="en-US" smtClean="0"/>
              <a:pPr/>
              <a:t>10</a:t>
            </a:fld>
            <a:endParaRPr lang="en-US" dirty="0"/>
          </a:p>
        </p:txBody>
      </p:sp>
      <p:sp>
        <p:nvSpPr>
          <p:cNvPr id="5" name="楕円 4">
            <a:extLst>
              <a:ext uri="{FF2B5EF4-FFF2-40B4-BE49-F238E27FC236}">
                <a16:creationId xmlns:a16="http://schemas.microsoft.com/office/drawing/2014/main" id="{64E5BB97-CCB3-47C0-948B-8FB597F2F0C6}"/>
              </a:ext>
            </a:extLst>
          </p:cNvPr>
          <p:cNvSpPr/>
          <p:nvPr/>
        </p:nvSpPr>
        <p:spPr>
          <a:xfrm>
            <a:off x="1710791" y="3115643"/>
            <a:ext cx="1572127" cy="1411705"/>
          </a:xfrm>
          <a:prstGeom prst="ellipse">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2"/>
                </a:solidFill>
                <a:latin typeface="メイリオ" panose="020B0604030504040204" pitchFamily="50" charset="-128"/>
                <a:ea typeface="メイリオ" panose="020B0604030504040204" pitchFamily="50" charset="-128"/>
              </a:rPr>
              <a:t>ログイン</a:t>
            </a:r>
          </a:p>
        </p:txBody>
      </p:sp>
      <p:sp>
        <p:nvSpPr>
          <p:cNvPr id="6" name="矢印: 右 5">
            <a:extLst>
              <a:ext uri="{FF2B5EF4-FFF2-40B4-BE49-F238E27FC236}">
                <a16:creationId xmlns:a16="http://schemas.microsoft.com/office/drawing/2014/main" id="{8F45F947-2DEE-48E7-83EF-C3C620BF84B9}"/>
              </a:ext>
            </a:extLst>
          </p:cNvPr>
          <p:cNvSpPr/>
          <p:nvPr/>
        </p:nvSpPr>
        <p:spPr>
          <a:xfrm rot="20804401">
            <a:off x="3453971" y="3443968"/>
            <a:ext cx="1235242" cy="17335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矢印: 右 8">
            <a:extLst>
              <a:ext uri="{FF2B5EF4-FFF2-40B4-BE49-F238E27FC236}">
                <a16:creationId xmlns:a16="http://schemas.microsoft.com/office/drawing/2014/main" id="{65836F32-7191-4DB9-8717-23393003CB85}"/>
              </a:ext>
            </a:extLst>
          </p:cNvPr>
          <p:cNvSpPr/>
          <p:nvPr/>
        </p:nvSpPr>
        <p:spPr>
          <a:xfrm rot="542055">
            <a:off x="3453971" y="4107339"/>
            <a:ext cx="1235242" cy="16721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D9E4C530-2DE9-479B-98A9-D5F70E3DC21C}"/>
              </a:ext>
            </a:extLst>
          </p:cNvPr>
          <p:cNvSpPr txBox="1"/>
          <p:nvPr/>
        </p:nvSpPr>
        <p:spPr>
          <a:xfrm>
            <a:off x="5025852" y="3175963"/>
            <a:ext cx="3562388" cy="523220"/>
          </a:xfrm>
          <a:prstGeom prst="rect">
            <a:avLst/>
          </a:prstGeom>
          <a:noFill/>
        </p:spPr>
        <p:txBody>
          <a:bodyPr wrap="square" rtlCol="0">
            <a:spAutoFit/>
          </a:bodyPr>
          <a:lstStyle/>
          <a:p>
            <a:r>
              <a:rPr kumimoji="1" lang="ja-JP" altLang="en-US" sz="2800" dirty="0">
                <a:latin typeface="メイリオ" panose="020B0604030504040204" pitchFamily="50" charset="-128"/>
                <a:ea typeface="メイリオ" panose="020B0604030504040204" pitchFamily="50" charset="-128"/>
              </a:rPr>
              <a:t>受講者</a:t>
            </a:r>
            <a:r>
              <a:rPr kumimoji="1" lang="en-US" altLang="ja-JP" sz="2800" dirty="0">
                <a:latin typeface="メイリオ" panose="020B0604030504040204" pitchFamily="50" charset="-128"/>
                <a:ea typeface="メイリオ" panose="020B0604030504040204" pitchFamily="50" charset="-128"/>
              </a:rPr>
              <a:t>	</a:t>
            </a:r>
            <a:r>
              <a:rPr kumimoji="1" lang="ja-JP" altLang="en-US" sz="2800" dirty="0">
                <a:latin typeface="メイリオ" panose="020B0604030504040204" pitchFamily="50" charset="-128"/>
                <a:ea typeface="メイリオ" panose="020B0604030504040204" pitchFamily="50" charset="-128"/>
              </a:rPr>
              <a:t>掲示板</a:t>
            </a:r>
            <a:r>
              <a:rPr kumimoji="1" lang="ja-JP" altLang="en-US" sz="2800" dirty="0">
                <a:solidFill>
                  <a:schemeClr val="tx2"/>
                </a:solidFill>
                <a:latin typeface="メイリオ" panose="020B0604030504040204" pitchFamily="50" charset="-128"/>
                <a:ea typeface="メイリオ" panose="020B0604030504040204" pitchFamily="50" charset="-128"/>
              </a:rPr>
              <a:t>◎</a:t>
            </a:r>
          </a:p>
        </p:txBody>
      </p:sp>
      <p:sp>
        <p:nvSpPr>
          <p:cNvPr id="11" name="テキスト ボックス 10">
            <a:extLst>
              <a:ext uri="{FF2B5EF4-FFF2-40B4-BE49-F238E27FC236}">
                <a16:creationId xmlns:a16="http://schemas.microsoft.com/office/drawing/2014/main" id="{2CE3E498-F417-4BB8-91C1-E677A7412BB4}"/>
              </a:ext>
            </a:extLst>
          </p:cNvPr>
          <p:cNvSpPr txBox="1"/>
          <p:nvPr/>
        </p:nvSpPr>
        <p:spPr>
          <a:xfrm>
            <a:off x="5040853" y="4200821"/>
            <a:ext cx="3273631" cy="523220"/>
          </a:xfrm>
          <a:prstGeom prst="rect">
            <a:avLst/>
          </a:prstGeom>
          <a:noFill/>
        </p:spPr>
        <p:txBody>
          <a:bodyPr wrap="square" rtlCol="0">
            <a:spAutoFit/>
          </a:bodyPr>
          <a:lstStyle/>
          <a:p>
            <a:r>
              <a:rPr kumimoji="1" lang="ja-JP" altLang="en-US" sz="2800" dirty="0">
                <a:latin typeface="メイリオ" panose="020B0604030504040204" pitchFamily="50" charset="-128"/>
                <a:ea typeface="メイリオ" panose="020B0604030504040204" pitchFamily="50" charset="-128"/>
              </a:rPr>
              <a:t>講師</a:t>
            </a:r>
            <a:r>
              <a:rPr kumimoji="1" lang="en-US" altLang="ja-JP" sz="2800" dirty="0">
                <a:latin typeface="メイリオ" panose="020B0604030504040204" pitchFamily="50" charset="-128"/>
                <a:ea typeface="メイリオ" panose="020B0604030504040204" pitchFamily="50" charset="-128"/>
              </a:rPr>
              <a:t>		</a:t>
            </a:r>
            <a:r>
              <a:rPr kumimoji="1" lang="ja-JP" altLang="en-US" sz="2800" dirty="0">
                <a:latin typeface="メイリオ" panose="020B0604030504040204" pitchFamily="50" charset="-128"/>
                <a:ea typeface="メイリオ" panose="020B0604030504040204" pitchFamily="50" charset="-128"/>
              </a:rPr>
              <a:t>掲示板</a:t>
            </a:r>
            <a:r>
              <a:rPr kumimoji="1" lang="ja-JP" altLang="en-US" sz="2800" dirty="0">
                <a:solidFill>
                  <a:schemeClr val="tx2"/>
                </a:solidFill>
                <a:latin typeface="メイリオ" panose="020B0604030504040204" pitchFamily="50" charset="-128"/>
                <a:ea typeface="メイリオ" panose="020B0604030504040204" pitchFamily="50" charset="-128"/>
              </a:rPr>
              <a:t>✕</a:t>
            </a:r>
          </a:p>
        </p:txBody>
      </p:sp>
      <p:sp>
        <p:nvSpPr>
          <p:cNvPr id="14" name="テキスト ボックス 13">
            <a:extLst>
              <a:ext uri="{FF2B5EF4-FFF2-40B4-BE49-F238E27FC236}">
                <a16:creationId xmlns:a16="http://schemas.microsoft.com/office/drawing/2014/main" id="{833BC82C-4407-4368-AD53-8B99F9FE34D4}"/>
              </a:ext>
            </a:extLst>
          </p:cNvPr>
          <p:cNvSpPr txBox="1"/>
          <p:nvPr/>
        </p:nvSpPr>
        <p:spPr>
          <a:xfrm>
            <a:off x="4993709" y="5403683"/>
            <a:ext cx="3947399" cy="523220"/>
          </a:xfrm>
          <a:prstGeom prst="rect">
            <a:avLst/>
          </a:prstGeom>
          <a:noFill/>
        </p:spPr>
        <p:txBody>
          <a:bodyPr wrap="square" rtlCol="0">
            <a:spAutoFit/>
          </a:bodyPr>
          <a:lstStyle/>
          <a:p>
            <a:pPr marL="0" indent="0">
              <a:buNone/>
            </a:pPr>
            <a:r>
              <a:rPr lang="ja-JP" altLang="en-US" sz="2800" dirty="0">
                <a:latin typeface="メイリオ" panose="020B0604030504040204" pitchFamily="50" charset="-128"/>
                <a:ea typeface="メイリオ" panose="020B0604030504040204" pitchFamily="50" charset="-128"/>
              </a:rPr>
              <a:t>管理者</a:t>
            </a:r>
            <a:r>
              <a:rPr lang="en-US" altLang="ja-JP" sz="2800" dirty="0">
                <a:latin typeface="メイリオ" panose="020B0604030504040204" pitchFamily="50" charset="-128"/>
                <a:ea typeface="メイリオ" panose="020B0604030504040204" pitchFamily="50" charset="-128"/>
              </a:rPr>
              <a:t>	</a:t>
            </a:r>
            <a:r>
              <a:rPr lang="ja-JP" altLang="en-US" sz="2800" dirty="0">
                <a:latin typeface="メイリオ" panose="020B0604030504040204" pitchFamily="50" charset="-128"/>
                <a:ea typeface="メイリオ" panose="020B0604030504040204" pitchFamily="50" charset="-128"/>
              </a:rPr>
              <a:t>閲覧のみ可能</a:t>
            </a:r>
            <a:endParaRPr lang="en-US" altLang="ja-JP" sz="2800" dirty="0">
              <a:latin typeface="メイリオ" panose="020B0604030504040204" pitchFamily="50" charset="-128"/>
              <a:ea typeface="メイリオ" panose="020B0604030504040204" pitchFamily="50" charset="-128"/>
            </a:endParaRPr>
          </a:p>
        </p:txBody>
      </p:sp>
      <p:sp>
        <p:nvSpPr>
          <p:cNvPr id="15" name="楕円 14">
            <a:extLst>
              <a:ext uri="{FF2B5EF4-FFF2-40B4-BE49-F238E27FC236}">
                <a16:creationId xmlns:a16="http://schemas.microsoft.com/office/drawing/2014/main" id="{E8E46DD0-BBCB-4675-BA0B-356722C6EA9F}"/>
              </a:ext>
            </a:extLst>
          </p:cNvPr>
          <p:cNvSpPr/>
          <p:nvPr/>
        </p:nvSpPr>
        <p:spPr>
          <a:xfrm>
            <a:off x="1710791" y="4908681"/>
            <a:ext cx="1572127" cy="1411705"/>
          </a:xfrm>
          <a:prstGeom prst="ellipse">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2"/>
                </a:solidFill>
                <a:latin typeface="メイリオ" panose="020B0604030504040204" pitchFamily="50" charset="-128"/>
                <a:ea typeface="メイリオ" panose="020B0604030504040204" pitchFamily="50" charset="-128"/>
              </a:rPr>
              <a:t>ログイン</a:t>
            </a:r>
          </a:p>
        </p:txBody>
      </p:sp>
      <p:sp>
        <p:nvSpPr>
          <p:cNvPr id="16" name="矢印: 右 15">
            <a:extLst>
              <a:ext uri="{FF2B5EF4-FFF2-40B4-BE49-F238E27FC236}">
                <a16:creationId xmlns:a16="http://schemas.microsoft.com/office/drawing/2014/main" id="{B832D8F7-5EB3-48BB-93B3-BE4F2D3A103E}"/>
              </a:ext>
            </a:extLst>
          </p:cNvPr>
          <p:cNvSpPr/>
          <p:nvPr/>
        </p:nvSpPr>
        <p:spPr>
          <a:xfrm>
            <a:off x="3453971" y="5581687"/>
            <a:ext cx="1235242" cy="16721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278769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0" end="0"/>
                                            </p:txEl>
                                          </p:spTgt>
                                        </p:tgtEl>
                                        <p:attrNameLst>
                                          <p:attrName>style.visibility</p:attrName>
                                        </p:attrNameLst>
                                      </p:cBhvr>
                                      <p:to>
                                        <p:strVal val="visible"/>
                                      </p:to>
                                    </p:set>
                                    <p:animEffect transition="in" filter="fade">
                                      <p:cBhvr>
                                        <p:cTn id="14" dur="1000"/>
                                        <p:tgtEl>
                                          <p:spTgt spid="11">
                                            <p:txEl>
                                              <p:pRg st="0" end="0"/>
                                            </p:txEl>
                                          </p:spTgt>
                                        </p:tgtEl>
                                      </p:cBhvr>
                                    </p:animEffect>
                                    <p:anim calcmode="lin" valueType="num">
                                      <p:cBhvr>
                                        <p:cTn id="15"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ポイント①</a:t>
            </a:r>
            <a:br>
              <a:rPr lang="en-US" altLang="ja-JP" sz="3600" dirty="0">
                <a:solidFill>
                  <a:srgbClr val="FFFFFF"/>
                </a:solidFill>
              </a:rPr>
            </a:br>
            <a:r>
              <a:rPr kumimoji="1" lang="ja-JP" altLang="en-US" sz="3600" dirty="0">
                <a:solidFill>
                  <a:srgbClr val="FFFFFF"/>
                </a:solidFill>
              </a:rPr>
              <a:t>受講者同士のみでのコミュニケーション</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1"/>
            <a:ext cx="8060351" cy="3823252"/>
          </a:xfrm>
        </p:spPr>
        <p:txBody>
          <a:bodyPr>
            <a:normAutofit/>
          </a:bodyPr>
          <a:lstStyle/>
          <a:p>
            <a:pPr marL="0" indent="0">
              <a:buNone/>
            </a:pPr>
            <a:r>
              <a:rPr kumimoji="1" lang="ja-JP" altLang="en-US" sz="2400" b="1" dirty="0"/>
              <a:t>２．</a:t>
            </a:r>
            <a:r>
              <a:rPr kumimoji="1" lang="ja-JP" altLang="en-US" sz="2400" b="1" dirty="0">
                <a:solidFill>
                  <a:srgbClr val="FF0000"/>
                </a:solidFill>
              </a:rPr>
              <a:t>匿名化</a:t>
            </a:r>
            <a:r>
              <a:rPr kumimoji="1" lang="ja-JP" altLang="en-US" sz="2400" b="1" dirty="0"/>
              <a:t>機能</a:t>
            </a:r>
            <a:endParaRPr kumimoji="1" lang="en-US" altLang="ja-JP" sz="2400" b="1" dirty="0"/>
          </a:p>
          <a:p>
            <a:pPr marL="0" indent="0">
              <a:buNone/>
            </a:pPr>
            <a:endParaRPr lang="en-US" altLang="ja-JP" sz="2400" dirty="0"/>
          </a:p>
          <a:p>
            <a:pPr marL="0" indent="0">
              <a:buNone/>
            </a:pPr>
            <a:endParaRPr lang="en-US" altLang="ja-JP" sz="2400"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1252CC0D-A871-450D-B08D-C007A90D32FC}"/>
              </a:ext>
            </a:extLst>
          </p:cNvPr>
          <p:cNvSpPr>
            <a:spLocks noGrp="1"/>
          </p:cNvSpPr>
          <p:nvPr>
            <p:ph type="sldNum" sz="quarter" idx="12"/>
          </p:nvPr>
        </p:nvSpPr>
        <p:spPr/>
        <p:txBody>
          <a:bodyPr/>
          <a:lstStyle/>
          <a:p>
            <a:fld id="{8A7A6979-0714-4377-B894-6BE4C2D6E202}" type="slidenum">
              <a:rPr lang="en-US" smtClean="0"/>
              <a:pPr/>
              <a:t>11</a:t>
            </a:fld>
            <a:endParaRPr lang="en-US" dirty="0"/>
          </a:p>
        </p:txBody>
      </p:sp>
      <p:sp>
        <p:nvSpPr>
          <p:cNvPr id="5" name="四角形: 角を丸くする 4">
            <a:extLst>
              <a:ext uri="{FF2B5EF4-FFF2-40B4-BE49-F238E27FC236}">
                <a16:creationId xmlns:a16="http://schemas.microsoft.com/office/drawing/2014/main" id="{86668D3F-55D9-4A9A-B192-7E061C38F140}"/>
              </a:ext>
            </a:extLst>
          </p:cNvPr>
          <p:cNvSpPr/>
          <p:nvPr/>
        </p:nvSpPr>
        <p:spPr>
          <a:xfrm>
            <a:off x="1202919" y="2823410"/>
            <a:ext cx="6513334" cy="794915"/>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sz="2800" dirty="0">
                <a:solidFill>
                  <a:schemeClr val="tx1"/>
                </a:solidFill>
                <a:latin typeface="メイリオ" panose="020B0604030504040204" pitchFamily="50" charset="-128"/>
                <a:ea typeface="メイリオ" panose="020B0604030504040204" pitchFamily="50" charset="-128"/>
              </a:rPr>
              <a:t>TERACO</a:t>
            </a:r>
            <a:r>
              <a:rPr lang="ja-JP" altLang="en-US" sz="2800" dirty="0">
                <a:solidFill>
                  <a:schemeClr val="tx1"/>
                </a:solidFill>
                <a:latin typeface="メイリオ" panose="020B0604030504040204" pitchFamily="50" charset="-128"/>
                <a:ea typeface="メイリオ" panose="020B0604030504040204" pitchFamily="50" charset="-128"/>
              </a:rPr>
              <a:t>のメールアドレスでログイン</a:t>
            </a:r>
            <a:endParaRPr lang="en-US" altLang="ja-JP" sz="2800" dirty="0">
              <a:solidFill>
                <a:schemeClr val="tx1"/>
              </a:solidFill>
              <a:latin typeface="メイリオ" panose="020B0604030504040204" pitchFamily="50" charset="-128"/>
              <a:ea typeface="メイリオ" panose="020B0604030504040204" pitchFamily="50" charset="-128"/>
            </a:endParaRPr>
          </a:p>
        </p:txBody>
      </p:sp>
      <p:sp>
        <p:nvSpPr>
          <p:cNvPr id="6" name="矢印: 下 5">
            <a:extLst>
              <a:ext uri="{FF2B5EF4-FFF2-40B4-BE49-F238E27FC236}">
                <a16:creationId xmlns:a16="http://schemas.microsoft.com/office/drawing/2014/main" id="{4D019EF6-2E32-4437-BC30-845F38B8764D}"/>
              </a:ext>
            </a:extLst>
          </p:cNvPr>
          <p:cNvSpPr/>
          <p:nvPr/>
        </p:nvSpPr>
        <p:spPr>
          <a:xfrm>
            <a:off x="3849985" y="3822951"/>
            <a:ext cx="545432" cy="930442"/>
          </a:xfrm>
          <a:prstGeom prst="downArrow">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四角形: 角を丸くする 6">
            <a:extLst>
              <a:ext uri="{FF2B5EF4-FFF2-40B4-BE49-F238E27FC236}">
                <a16:creationId xmlns:a16="http://schemas.microsoft.com/office/drawing/2014/main" id="{B16846E8-D6C3-449D-AAF4-193FA5E210F3}"/>
              </a:ext>
            </a:extLst>
          </p:cNvPr>
          <p:cNvSpPr/>
          <p:nvPr/>
        </p:nvSpPr>
        <p:spPr>
          <a:xfrm>
            <a:off x="1202919" y="4901107"/>
            <a:ext cx="5839565" cy="794914"/>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800" dirty="0">
                <a:solidFill>
                  <a:schemeClr val="tx1"/>
                </a:solidFill>
                <a:latin typeface="メイリオ" panose="020B0604030504040204" pitchFamily="50" charset="-128"/>
                <a:ea typeface="メイリオ" panose="020B0604030504040204" pitchFamily="50" charset="-128"/>
              </a:rPr>
              <a:t>匿名化</a:t>
            </a:r>
            <a:endParaRPr lang="en-US" altLang="ja-JP" sz="2800" dirty="0">
              <a:solidFill>
                <a:schemeClr val="tx1"/>
              </a:solidFill>
              <a:latin typeface="メイリオ" panose="020B0604030504040204" pitchFamily="50" charset="-128"/>
              <a:ea typeface="メイリオ" panose="020B0604030504040204" pitchFamily="50" charset="-128"/>
            </a:endParaRPr>
          </a:p>
        </p:txBody>
      </p:sp>
      <p:sp>
        <p:nvSpPr>
          <p:cNvPr id="9" name="思考の吹き出し: 雲形 8">
            <a:extLst>
              <a:ext uri="{FF2B5EF4-FFF2-40B4-BE49-F238E27FC236}">
                <a16:creationId xmlns:a16="http://schemas.microsoft.com/office/drawing/2014/main" id="{4A042E52-DEC2-4DF5-A536-D951F9C2AF58}"/>
              </a:ext>
            </a:extLst>
          </p:cNvPr>
          <p:cNvSpPr/>
          <p:nvPr/>
        </p:nvSpPr>
        <p:spPr>
          <a:xfrm>
            <a:off x="8213558" y="3429000"/>
            <a:ext cx="3696778" cy="2648786"/>
          </a:xfrm>
          <a:prstGeom prst="cloudCallout">
            <a:avLst>
              <a:gd name="adj1" fmla="val -76905"/>
              <a:gd name="adj2" fmla="val 12170"/>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400" dirty="0">
                <a:solidFill>
                  <a:schemeClr val="tx1"/>
                </a:solidFill>
                <a:latin typeface="メイリオ" panose="020B0604030504040204" pitchFamily="50" charset="-128"/>
                <a:ea typeface="メイリオ" panose="020B0604030504040204" pitchFamily="50" charset="-128"/>
              </a:rPr>
              <a:t>受講者である</a:t>
            </a:r>
            <a:endParaRPr lang="en-US" altLang="ja-JP" sz="2400" dirty="0">
              <a:solidFill>
                <a:schemeClr val="tx1"/>
              </a:solidFill>
              <a:latin typeface="メイリオ" panose="020B0604030504040204" pitchFamily="50" charset="-128"/>
              <a:ea typeface="メイリオ" panose="020B0604030504040204" pitchFamily="50" charset="-128"/>
            </a:endParaRPr>
          </a:p>
          <a:p>
            <a:pPr marL="0" indent="0" algn="ctr">
              <a:buNone/>
            </a:pPr>
            <a:r>
              <a:rPr lang="ja-JP" altLang="en-US" sz="2400" dirty="0">
                <a:solidFill>
                  <a:schemeClr val="tx1"/>
                </a:solidFill>
                <a:latin typeface="メイリオ" panose="020B0604030504040204" pitchFamily="50" charset="-128"/>
                <a:ea typeface="メイリオ" panose="020B0604030504040204" pitchFamily="50" charset="-128"/>
              </a:rPr>
              <a:t>前提の匿名</a:t>
            </a:r>
            <a:endParaRPr lang="en-US" altLang="ja-JP" sz="2400" dirty="0">
              <a:solidFill>
                <a:schemeClr val="tx1"/>
              </a:solidFill>
              <a:latin typeface="メイリオ" panose="020B0604030504040204" pitchFamily="50" charset="-128"/>
              <a:ea typeface="メイリオ" panose="020B0604030504040204" pitchFamily="50" charset="-128"/>
            </a:endParaRPr>
          </a:p>
          <a:p>
            <a:pPr marL="0" indent="0" algn="ctr">
              <a:buNone/>
            </a:pPr>
            <a:r>
              <a:rPr kumimoji="1" lang="ja-JP" altLang="en-US" sz="2400" b="1" dirty="0">
                <a:solidFill>
                  <a:srgbClr val="FF0000"/>
                </a:solidFill>
                <a:latin typeface="メイリオ" panose="020B0604030504040204" pitchFamily="50" charset="-128"/>
                <a:ea typeface="メイリオ" panose="020B0604030504040204" pitchFamily="50" charset="-128"/>
              </a:rPr>
              <a:t>発言しやすい</a:t>
            </a:r>
            <a:endParaRPr kumimoji="1" lang="en-US" altLang="ja-JP" sz="2400" b="1" dirty="0">
              <a:solidFill>
                <a:srgbClr val="FF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154749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802104"/>
            <a:ext cx="9784080" cy="990831"/>
          </a:xfrm>
        </p:spPr>
        <p:txBody>
          <a:bodyPr>
            <a:normAutofit fontScale="90000"/>
          </a:bodyPr>
          <a:lstStyle/>
          <a:p>
            <a:r>
              <a:rPr kumimoji="1" lang="en-US" altLang="ja-JP" dirty="0">
                <a:solidFill>
                  <a:srgbClr val="FFFFFF"/>
                </a:solidFill>
              </a:rPr>
              <a:t>PR</a:t>
            </a:r>
            <a:r>
              <a:rPr kumimoji="1" lang="ja-JP" altLang="en-US" dirty="0">
                <a:solidFill>
                  <a:srgbClr val="FFFFFF"/>
                </a:solidFill>
              </a:rPr>
              <a:t>ポイント②誹謗中傷等への対策</a:t>
            </a:r>
            <a:br>
              <a:rPr kumimoji="1" lang="ja-JP" altLang="en-US" sz="3600" dirty="0">
                <a:solidFill>
                  <a:srgbClr val="FFFFFF"/>
                </a:solidFill>
              </a:rPr>
            </a:b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0"/>
            <a:ext cx="5833985" cy="3931919"/>
          </a:xfrm>
        </p:spPr>
        <p:txBody>
          <a:bodyPr>
            <a:normAutofit/>
          </a:bodyPr>
          <a:lstStyle/>
          <a:p>
            <a:pPr marL="0" indent="0">
              <a:buNone/>
            </a:pPr>
            <a:r>
              <a:rPr kumimoji="1" lang="ja-JP" altLang="en-US" sz="2400" b="1" dirty="0"/>
              <a:t>１．</a:t>
            </a:r>
            <a:r>
              <a:rPr kumimoji="1" lang="ja-JP" altLang="en-US" sz="2400" b="1" dirty="0">
                <a:solidFill>
                  <a:srgbClr val="FF0000"/>
                </a:solidFill>
              </a:rPr>
              <a:t>１００語</a:t>
            </a:r>
            <a:r>
              <a:rPr kumimoji="1" lang="ja-JP" altLang="en-US" sz="2400" b="1" dirty="0"/>
              <a:t>を自動検閲</a:t>
            </a:r>
            <a:endParaRPr kumimoji="1" lang="en-US" altLang="ja-JP" sz="2400" b="1" dirty="0"/>
          </a:p>
          <a:p>
            <a:pPr marL="0" indent="0">
              <a:buNone/>
            </a:pPr>
            <a:r>
              <a:rPr lang="ja-JP" altLang="en-US" sz="2800" dirty="0"/>
              <a:t>誹謗中傷ワードを含んでいると</a:t>
            </a:r>
            <a:endParaRPr lang="en-US" altLang="ja-JP" sz="2800" dirty="0"/>
          </a:p>
          <a:p>
            <a:pPr marL="0" indent="0">
              <a:buNone/>
            </a:pPr>
            <a:r>
              <a:rPr lang="ja-JP" altLang="en-US" sz="2800" dirty="0"/>
              <a:t>投稿・返信ができない</a:t>
            </a:r>
            <a:endParaRPr kumimoji="1" lang="en-US" altLang="ja-JP" sz="2800" dirty="0"/>
          </a:p>
          <a:p>
            <a:pPr marL="0" indent="0">
              <a:buNone/>
            </a:pPr>
            <a:endParaRPr lang="en-US" altLang="ja-JP" sz="2400" dirty="0"/>
          </a:p>
          <a:p>
            <a:pPr marL="0" indent="0">
              <a:buNone/>
            </a:pPr>
            <a:r>
              <a:rPr lang="ja-JP" altLang="en-US" sz="2400" b="1" dirty="0"/>
              <a:t>２．</a:t>
            </a:r>
            <a:r>
              <a:rPr lang="ja-JP" altLang="en-US" sz="2400" b="1" dirty="0">
                <a:solidFill>
                  <a:srgbClr val="FF0000"/>
                </a:solidFill>
              </a:rPr>
              <a:t>実名化</a:t>
            </a:r>
            <a:r>
              <a:rPr lang="ja-JP" altLang="en-US" sz="2400" b="1" dirty="0"/>
              <a:t>機能</a:t>
            </a:r>
            <a:endParaRPr lang="en-US" altLang="ja-JP" sz="2400" b="1" dirty="0"/>
          </a:p>
          <a:p>
            <a:pPr marL="0" indent="0">
              <a:buNone/>
            </a:pPr>
            <a:r>
              <a:rPr lang="ja-JP" altLang="en-US" sz="2800" dirty="0"/>
              <a:t>管理者権限で匿名を解除する</a:t>
            </a:r>
            <a:endParaRPr lang="en-US" altLang="ja-JP" sz="2800" dirty="0"/>
          </a:p>
          <a:p>
            <a:pPr marL="0" indent="0">
              <a:buNone/>
            </a:pPr>
            <a:r>
              <a:rPr lang="ja-JP" altLang="en-US" sz="2800" dirty="0"/>
              <a:t>過激派機能</a:t>
            </a:r>
            <a:endParaRPr kumimoji="1" lang="ja-JP" altLang="en-US" sz="2800" dirty="0"/>
          </a:p>
        </p:txBody>
      </p:sp>
      <p:sp>
        <p:nvSpPr>
          <p:cNvPr id="4" name="スライド番号プレースホルダー 3">
            <a:extLst>
              <a:ext uri="{FF2B5EF4-FFF2-40B4-BE49-F238E27FC236}">
                <a16:creationId xmlns:a16="http://schemas.microsoft.com/office/drawing/2014/main" id="{CBB9D838-B937-4BFB-BE72-F7A6C714AD29}"/>
              </a:ext>
            </a:extLst>
          </p:cNvPr>
          <p:cNvSpPr>
            <a:spLocks noGrp="1"/>
          </p:cNvSpPr>
          <p:nvPr>
            <p:ph type="sldNum" sz="quarter" idx="12"/>
          </p:nvPr>
        </p:nvSpPr>
        <p:spPr/>
        <p:txBody>
          <a:bodyPr/>
          <a:lstStyle/>
          <a:p>
            <a:fld id="{8A7A6979-0714-4377-B894-6BE4C2D6E202}" type="slidenum">
              <a:rPr lang="en-US" smtClean="0"/>
              <a:pPr/>
              <a:t>12</a:t>
            </a:fld>
            <a:endParaRPr lang="en-US" dirty="0"/>
          </a:p>
        </p:txBody>
      </p:sp>
      <p:pic>
        <p:nvPicPr>
          <p:cNvPr id="5" name="H2コンソール - Google Chrome 2021-06-23 14-45-26">
            <a:hlinkClick r:id="" action="ppaction://media"/>
            <a:extLst>
              <a:ext uri="{FF2B5EF4-FFF2-40B4-BE49-F238E27FC236}">
                <a16:creationId xmlns:a16="http://schemas.microsoft.com/office/drawing/2014/main" id="{1B5D0DAC-DBEA-40C2-9681-9D9A0638FD7F}"/>
              </a:ext>
            </a:extLst>
          </p:cNvPr>
          <p:cNvPicPr>
            <a:picLocks noChangeAspect="1"/>
          </p:cNvPicPr>
          <p:nvPr>
            <a:videoFile r:link="rId1"/>
            <p:extLst>
              <p:ext uri="{DAA4B4D4-6D71-4841-9C94-3DE7FCFB9230}">
                <p14:media xmlns:p14="http://schemas.microsoft.com/office/powerpoint/2010/main" r:embed="rId2">
                  <p14:trim st="4721" end="1922.9791"/>
                </p14:media>
              </p:ext>
            </p:extLst>
          </p:nvPr>
        </p:nvPicPr>
        <p:blipFill rotWithShape="1">
          <a:blip r:embed="rId5"/>
          <a:srcRect l="14674" t="47792" r="68479"/>
          <a:stretch/>
        </p:blipFill>
        <p:spPr>
          <a:xfrm>
            <a:off x="7210677" y="1989626"/>
            <a:ext cx="2676392" cy="4436167"/>
          </a:xfrm>
          <a:prstGeom prst="rect">
            <a:avLst/>
          </a:prstGeom>
          <a:ln>
            <a:noFill/>
          </a:ln>
          <a:effectLst>
            <a:softEdge rad="112500"/>
          </a:effectLst>
        </p:spPr>
      </p:pic>
    </p:spTree>
    <p:extLst>
      <p:ext uri="{BB962C8B-B14F-4D97-AF65-F5344CB8AC3E}">
        <p14:creationId xmlns:p14="http://schemas.microsoft.com/office/powerpoint/2010/main" val="111588788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未実装機能</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1202919" y="1989626"/>
            <a:ext cx="9456008" cy="4228293"/>
          </a:xfrm>
        </p:spPr>
        <p:txBody>
          <a:bodyPr>
            <a:normAutofit lnSpcReduction="10000"/>
          </a:bodyPr>
          <a:lstStyle/>
          <a:p>
            <a:endParaRPr kumimoji="1" lang="en-US" altLang="ja-JP" sz="3200" dirty="0"/>
          </a:p>
          <a:p>
            <a:pPr marL="0" indent="0">
              <a:buNone/>
            </a:pPr>
            <a:endParaRPr kumimoji="1" lang="en-US" altLang="ja-JP" sz="3200" dirty="0"/>
          </a:p>
          <a:p>
            <a:pPr marL="0" indent="0">
              <a:buNone/>
            </a:pPr>
            <a:endParaRPr kumimoji="1" lang="en-US" altLang="ja-JP" sz="3200" dirty="0"/>
          </a:p>
          <a:p>
            <a:pPr marL="0" indent="0">
              <a:buNone/>
            </a:pPr>
            <a:r>
              <a:rPr kumimoji="1" lang="ja-JP" altLang="en-US" sz="3200" dirty="0"/>
              <a:t>実名化の後、一定時間たつと匿名にもどる機能</a:t>
            </a:r>
            <a:endParaRPr kumimoji="1" lang="en-US" altLang="ja-JP" sz="3200" dirty="0"/>
          </a:p>
          <a:p>
            <a:endParaRPr kumimoji="1" lang="en-US" altLang="ja-JP" sz="3200" dirty="0"/>
          </a:p>
          <a:p>
            <a:endParaRPr lang="en-US" altLang="ja-JP" sz="3200" dirty="0"/>
          </a:p>
          <a:p>
            <a:pPr marL="0" indent="0">
              <a:buNone/>
            </a:pPr>
            <a:r>
              <a:rPr lang="ja-JP" altLang="en-US" sz="3200" dirty="0"/>
              <a:t>リアクション回数の制限機能</a:t>
            </a:r>
            <a:endParaRPr kumimoji="1" lang="en-US" altLang="ja-JP" sz="3200" dirty="0"/>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13</a:t>
            </a:fld>
            <a:endParaRPr lang="en-US" dirty="0"/>
          </a:p>
        </p:txBody>
      </p:sp>
      <p:pic>
        <p:nvPicPr>
          <p:cNvPr id="7" name="図 6" descr="ミラー が含まれている画像&#10;&#10;自動的に生成された説明">
            <a:extLst>
              <a:ext uri="{FF2B5EF4-FFF2-40B4-BE49-F238E27FC236}">
                <a16:creationId xmlns:a16="http://schemas.microsoft.com/office/drawing/2014/main" id="{B95365BD-B99C-4530-9041-C7F3E3FF15D1}"/>
              </a:ext>
            </a:extLst>
          </p:cNvPr>
          <p:cNvPicPr>
            <a:picLocks noChangeAspect="1"/>
          </p:cNvPicPr>
          <p:nvPr/>
        </p:nvPicPr>
        <p:blipFill>
          <a:blip r:embed="rId3"/>
          <a:stretch>
            <a:fillRect/>
          </a:stretch>
        </p:blipFill>
        <p:spPr>
          <a:xfrm>
            <a:off x="7550092" y="1784691"/>
            <a:ext cx="1151602" cy="1636380"/>
          </a:xfrm>
          <a:prstGeom prst="rect">
            <a:avLst/>
          </a:prstGeom>
        </p:spPr>
      </p:pic>
      <p:pic>
        <p:nvPicPr>
          <p:cNvPr id="11" name="図 10" descr="ノートパソコン, コンピュータ が含まれている画像&#10;&#10;自動的に生成された説明">
            <a:extLst>
              <a:ext uri="{FF2B5EF4-FFF2-40B4-BE49-F238E27FC236}">
                <a16:creationId xmlns:a16="http://schemas.microsoft.com/office/drawing/2014/main" id="{E8280EB2-EA02-4890-A644-1253E4AED677}"/>
              </a:ext>
            </a:extLst>
          </p:cNvPr>
          <p:cNvPicPr>
            <a:picLocks noChangeAspect="1"/>
          </p:cNvPicPr>
          <p:nvPr/>
        </p:nvPicPr>
        <p:blipFill>
          <a:blip r:embed="rId4"/>
          <a:stretch>
            <a:fillRect/>
          </a:stretch>
        </p:blipFill>
        <p:spPr>
          <a:xfrm>
            <a:off x="2197002" y="1784691"/>
            <a:ext cx="1636380" cy="1636380"/>
          </a:xfrm>
          <a:prstGeom prst="rect">
            <a:avLst/>
          </a:prstGeom>
        </p:spPr>
      </p:pic>
      <p:pic>
        <p:nvPicPr>
          <p:cNvPr id="13" name="図 12" descr="アイコン&#10;&#10;自動的に生成された説明">
            <a:extLst>
              <a:ext uri="{FF2B5EF4-FFF2-40B4-BE49-F238E27FC236}">
                <a16:creationId xmlns:a16="http://schemas.microsoft.com/office/drawing/2014/main" id="{2EAC51B6-A746-4790-BB82-BCAF38AFDF0B}"/>
              </a:ext>
            </a:extLst>
          </p:cNvPr>
          <p:cNvPicPr>
            <a:picLocks noChangeAspect="1"/>
          </p:cNvPicPr>
          <p:nvPr/>
        </p:nvPicPr>
        <p:blipFill>
          <a:blip r:embed="rId5"/>
          <a:stretch>
            <a:fillRect/>
          </a:stretch>
        </p:blipFill>
        <p:spPr>
          <a:xfrm>
            <a:off x="5348436" y="1989626"/>
            <a:ext cx="686602" cy="686602"/>
          </a:xfrm>
          <a:prstGeom prst="rect">
            <a:avLst/>
          </a:prstGeom>
        </p:spPr>
      </p:pic>
      <p:sp>
        <p:nvSpPr>
          <p:cNvPr id="14" name="矢印: 右 13">
            <a:extLst>
              <a:ext uri="{FF2B5EF4-FFF2-40B4-BE49-F238E27FC236}">
                <a16:creationId xmlns:a16="http://schemas.microsoft.com/office/drawing/2014/main" id="{1EE738DF-8BE0-44CB-B156-7A02D2E6E787}"/>
              </a:ext>
            </a:extLst>
          </p:cNvPr>
          <p:cNvSpPr/>
          <p:nvPr/>
        </p:nvSpPr>
        <p:spPr>
          <a:xfrm>
            <a:off x="4475747" y="2676228"/>
            <a:ext cx="2566737" cy="323646"/>
          </a:xfrm>
          <a:prstGeom prst="rightArrow">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4A40103D-A0F5-47AB-94B8-854A6941DFB7}"/>
              </a:ext>
            </a:extLst>
          </p:cNvPr>
          <p:cNvSpPr txBox="1"/>
          <p:nvPr/>
        </p:nvSpPr>
        <p:spPr>
          <a:xfrm>
            <a:off x="8316628" y="1904990"/>
            <a:ext cx="1151602" cy="400110"/>
          </a:xfrm>
          <a:prstGeom prst="rect">
            <a:avLst/>
          </a:prstGeom>
          <a:noFill/>
        </p:spPr>
        <p:txBody>
          <a:bodyPr wrap="square" rtlCol="0">
            <a:spAutoFit/>
          </a:bodyPr>
          <a:lstStyle/>
          <a:p>
            <a:r>
              <a:rPr kumimoji="1" lang="ja-JP" altLang="en-US" sz="2000" b="1" dirty="0">
                <a:latin typeface="メイリオ" panose="020B0604030504040204" pitchFamily="50" charset="-128"/>
                <a:ea typeface="メイリオ" panose="020B0604030504040204" pitchFamily="50" charset="-128"/>
              </a:rPr>
              <a:t>匿名</a:t>
            </a:r>
          </a:p>
        </p:txBody>
      </p:sp>
      <p:sp>
        <p:nvSpPr>
          <p:cNvPr id="16" name="テキスト ボックス 15">
            <a:extLst>
              <a:ext uri="{FF2B5EF4-FFF2-40B4-BE49-F238E27FC236}">
                <a16:creationId xmlns:a16="http://schemas.microsoft.com/office/drawing/2014/main" id="{B79AF060-CCB8-47C4-8285-358FAEB764B7}"/>
              </a:ext>
            </a:extLst>
          </p:cNvPr>
          <p:cNvSpPr txBox="1"/>
          <p:nvPr/>
        </p:nvSpPr>
        <p:spPr>
          <a:xfrm>
            <a:off x="2145349" y="1944757"/>
            <a:ext cx="1636380" cy="369332"/>
          </a:xfrm>
          <a:prstGeom prst="rect">
            <a:avLst/>
          </a:prstGeom>
          <a:noFill/>
        </p:spPr>
        <p:txBody>
          <a:bodyPr wrap="square" rtlCol="0">
            <a:spAutoFit/>
          </a:bodyPr>
          <a:lstStyle/>
          <a:p>
            <a:r>
              <a:rPr kumimoji="1" lang="ja-JP" altLang="en-US" b="1" dirty="0">
                <a:latin typeface="メイリオ" panose="020B0604030504040204" pitchFamily="50" charset="-128"/>
                <a:ea typeface="メイリオ" panose="020B0604030504040204" pitchFamily="50" charset="-128"/>
              </a:rPr>
              <a:t>山田　太郎</a:t>
            </a:r>
          </a:p>
        </p:txBody>
      </p:sp>
    </p:spTree>
    <p:extLst>
      <p:ext uri="{BB962C8B-B14F-4D97-AF65-F5344CB8AC3E}">
        <p14:creationId xmlns:p14="http://schemas.microsoft.com/office/powerpoint/2010/main" val="8914357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animEffect transition="in" filter="fade">
                                      <p:cBhvr>
                                        <p:cTn id="39" dur="1000"/>
                                        <p:tgtEl>
                                          <p:spTgt spid="3">
                                            <p:txEl>
                                              <p:pRg st="3" end="3"/>
                                            </p:txEl>
                                          </p:spTgt>
                                        </p:tgtEl>
                                      </p:cBhvr>
                                    </p:animEffect>
                                    <p:anim calcmode="lin" valueType="num">
                                      <p:cBhvr>
                                        <p:cTn id="4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fade">
                                      <p:cBhvr>
                                        <p:cTn id="46" dur="1000"/>
                                        <p:tgtEl>
                                          <p:spTgt spid="3">
                                            <p:txEl>
                                              <p:pRg st="6" end="6"/>
                                            </p:txEl>
                                          </p:spTgt>
                                        </p:tgtEl>
                                      </p:cBhvr>
                                    </p:animEffect>
                                    <p:anim calcmode="lin" valueType="num">
                                      <p:cBhvr>
                                        <p:cTn id="4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4" grpId="0" animBg="1"/>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b="1" dirty="0"/>
              <a:t>２</a:t>
            </a:r>
            <a:r>
              <a:rPr lang="en-US" altLang="ja-JP" sz="3200" b="1" dirty="0"/>
              <a:t>.</a:t>
            </a:r>
            <a:r>
              <a:rPr lang="ja-JP" altLang="en-US" sz="3200" b="1" dirty="0"/>
              <a:t>チーム紹介</a:t>
            </a:r>
            <a:endParaRPr lang="en-US" altLang="ja-JP" sz="3200" b="1" dirty="0"/>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6028959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1" end="1"/>
                                            </p:txEl>
                                          </p:spTgt>
                                        </p:tgtEl>
                                        <p:attrNameLst>
                                          <p:attrName>ppt_x</p:attrName>
                                          <p:attrName>ppt_y</p:attrName>
                                        </p:attrNameLst>
                                      </p:cBhvr>
                                    </p:animMotion>
                                    <p:animRot by="1500000">
                                      <p:cBhvr>
                                        <p:cTn id="7" dur="125" fill="hold">
                                          <p:stCondLst>
                                            <p:cond delay="0"/>
                                          </p:stCondLst>
                                        </p:cTn>
                                        <p:tgtEl>
                                          <p:spTgt spid="3">
                                            <p:txEl>
                                              <p:pRg st="1" end="1"/>
                                            </p:txEl>
                                          </p:spTgt>
                                        </p:tgtEl>
                                        <p:attrNameLst>
                                          <p:attrName>r</p:attrName>
                                        </p:attrNameLst>
                                      </p:cBhvr>
                                    </p:animRot>
                                    <p:animRot by="-1500000">
                                      <p:cBhvr>
                                        <p:cTn id="8" dur="125" fill="hold">
                                          <p:stCondLst>
                                            <p:cond delay="125"/>
                                          </p:stCondLst>
                                        </p:cTn>
                                        <p:tgtEl>
                                          <p:spTgt spid="3">
                                            <p:txEl>
                                              <p:pRg st="1" end="1"/>
                                            </p:txEl>
                                          </p:spTgt>
                                        </p:tgtEl>
                                        <p:attrNameLst>
                                          <p:attrName>r</p:attrName>
                                        </p:attrNameLst>
                                      </p:cBhvr>
                                    </p:animRot>
                                    <p:animRot by="-1500000">
                                      <p:cBhvr>
                                        <p:cTn id="9" dur="125" fill="hold">
                                          <p:stCondLst>
                                            <p:cond delay="250"/>
                                          </p:stCondLst>
                                        </p:cTn>
                                        <p:tgtEl>
                                          <p:spTgt spid="3">
                                            <p:txEl>
                                              <p:pRg st="1" end="1"/>
                                            </p:txEl>
                                          </p:spTgt>
                                        </p:tgtEl>
                                        <p:attrNameLst>
                                          <p:attrName>r</p:attrName>
                                        </p:attrNameLst>
                                      </p:cBhvr>
                                    </p:animRot>
                                    <p:animRot by="1500000">
                                      <p:cBhvr>
                                        <p:cTn id="10" dur="125" fill="hold">
                                          <p:stCondLst>
                                            <p:cond delay="375"/>
                                          </p:stCondLst>
                                        </p:cTn>
                                        <p:tgtEl>
                                          <p:spTgt spid="3">
                                            <p:txEl>
                                              <p:pRg st="1" end="1"/>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チームの目標</a:t>
            </a: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2309749" y="2371792"/>
            <a:ext cx="7570420" cy="3931919"/>
          </a:xfrm>
        </p:spPr>
        <p:txBody>
          <a:bodyPr>
            <a:normAutofit/>
          </a:bodyPr>
          <a:lstStyle/>
          <a:p>
            <a:pPr marL="0" indent="0">
              <a:buNone/>
            </a:pPr>
            <a:r>
              <a:rPr kumimoji="1" lang="ja-JP" altLang="en-US" sz="4000" dirty="0"/>
              <a:t>チームとしての開発を意識する</a:t>
            </a:r>
            <a:endParaRPr kumimoji="1" lang="en-US" altLang="ja-JP" sz="4000" dirty="0"/>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15</a:t>
            </a:fld>
            <a:endParaRPr lang="en-US" dirty="0"/>
          </a:p>
        </p:txBody>
      </p:sp>
      <p:sp>
        <p:nvSpPr>
          <p:cNvPr id="5" name="四角形: 角を丸くする 4">
            <a:extLst>
              <a:ext uri="{FF2B5EF4-FFF2-40B4-BE49-F238E27FC236}">
                <a16:creationId xmlns:a16="http://schemas.microsoft.com/office/drawing/2014/main" id="{EAD6AAE6-5583-4358-8C2D-B73A5AB66805}"/>
              </a:ext>
            </a:extLst>
          </p:cNvPr>
          <p:cNvSpPr/>
          <p:nvPr/>
        </p:nvSpPr>
        <p:spPr>
          <a:xfrm>
            <a:off x="1234439" y="3721768"/>
            <a:ext cx="4427860" cy="2069432"/>
          </a:xfrm>
          <a:prstGeom prst="roundRect">
            <a:avLst/>
          </a:prstGeom>
          <a:solidFill>
            <a:srgbClr val="FFF2C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u="sng" dirty="0">
                <a:solidFill>
                  <a:srgbClr val="FF0000"/>
                </a:solidFill>
                <a:latin typeface="メイリオ" panose="020B0604030504040204" pitchFamily="50" charset="-128"/>
                <a:ea typeface="メイリオ" panose="020B0604030504040204" pitchFamily="50" charset="-128"/>
              </a:rPr>
              <a:t>技術面</a:t>
            </a:r>
            <a:endParaRPr kumimoji="1" lang="en-US" altLang="ja-JP" sz="2400" b="1" u="sng" dirty="0">
              <a:solidFill>
                <a:srgbClr val="FF0000"/>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データや画面遷移の流れを</a:t>
            </a:r>
            <a:endParaRPr kumimoji="1" lang="en-US" altLang="ja-JP" sz="24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全員で理解</a:t>
            </a:r>
          </a:p>
        </p:txBody>
      </p:sp>
      <p:sp>
        <p:nvSpPr>
          <p:cNvPr id="9" name="四角形: 角を丸くする 8">
            <a:extLst>
              <a:ext uri="{FF2B5EF4-FFF2-40B4-BE49-F238E27FC236}">
                <a16:creationId xmlns:a16="http://schemas.microsoft.com/office/drawing/2014/main" id="{D8E31F1E-41FA-4A1C-9A48-B1F8F2DB15AF}"/>
              </a:ext>
            </a:extLst>
          </p:cNvPr>
          <p:cNvSpPr/>
          <p:nvPr/>
        </p:nvSpPr>
        <p:spPr>
          <a:xfrm>
            <a:off x="6658442" y="3713581"/>
            <a:ext cx="4427860" cy="2069432"/>
          </a:xfrm>
          <a:prstGeom prst="roundRect">
            <a:avLst/>
          </a:prstGeom>
          <a:solidFill>
            <a:srgbClr val="FFF2C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u="sng" dirty="0">
                <a:solidFill>
                  <a:srgbClr val="FF0000"/>
                </a:solidFill>
                <a:latin typeface="メイリオ" panose="020B0604030504040204" pitchFamily="50" charset="-128"/>
                <a:ea typeface="メイリオ" panose="020B0604030504040204" pitchFamily="50" charset="-128"/>
              </a:rPr>
              <a:t>チームとしての面</a:t>
            </a:r>
            <a:endParaRPr kumimoji="1" lang="en-US" altLang="ja-JP" sz="2400" b="1" u="sng" dirty="0">
              <a:solidFill>
                <a:srgbClr val="FF0000"/>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意見の共有</a:t>
            </a:r>
          </a:p>
        </p:txBody>
      </p:sp>
    </p:spTree>
    <p:extLst>
      <p:ext uri="{BB962C8B-B14F-4D97-AF65-F5344CB8AC3E}">
        <p14:creationId xmlns:p14="http://schemas.microsoft.com/office/powerpoint/2010/main" val="3239819831"/>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チームのよくなった</a:t>
            </a:r>
            <a:r>
              <a:rPr lang="ja-JP" altLang="en-US" sz="3600" dirty="0">
                <a:solidFill>
                  <a:srgbClr val="FFFFFF"/>
                </a:solidFill>
              </a:rPr>
              <a:t>ところ</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pic>
        <p:nvPicPr>
          <p:cNvPr id="7" name="図 6" descr="コンピュータ が含まれている画像&#10;&#10;自動的に生成された説明">
            <a:extLst>
              <a:ext uri="{FF2B5EF4-FFF2-40B4-BE49-F238E27FC236}">
                <a16:creationId xmlns:a16="http://schemas.microsoft.com/office/drawing/2014/main" id="{55D42F6B-12F8-4B16-8775-2160464FBCAB}"/>
              </a:ext>
            </a:extLst>
          </p:cNvPr>
          <p:cNvPicPr>
            <a:picLocks noChangeAspect="1"/>
          </p:cNvPicPr>
          <p:nvPr/>
        </p:nvPicPr>
        <p:blipFill>
          <a:blip r:embed="rId3"/>
          <a:stretch>
            <a:fillRect/>
          </a:stretch>
        </p:blipFill>
        <p:spPr>
          <a:xfrm>
            <a:off x="4137822" y="2549278"/>
            <a:ext cx="3576948" cy="3576948"/>
          </a:xfrm>
          <a:prstGeom prst="rect">
            <a:avLst/>
          </a:prstGeom>
        </p:spPr>
      </p:pic>
      <p:sp>
        <p:nvSpPr>
          <p:cNvPr id="5" name="吹き出し: 角を丸めた四角形 4">
            <a:extLst>
              <a:ext uri="{FF2B5EF4-FFF2-40B4-BE49-F238E27FC236}">
                <a16:creationId xmlns:a16="http://schemas.microsoft.com/office/drawing/2014/main" id="{2C112F3D-AD05-4117-A1FE-52EF2D7DD75F}"/>
              </a:ext>
            </a:extLst>
          </p:cNvPr>
          <p:cNvSpPr/>
          <p:nvPr/>
        </p:nvSpPr>
        <p:spPr>
          <a:xfrm>
            <a:off x="335101" y="2153295"/>
            <a:ext cx="4058652" cy="914145"/>
          </a:xfrm>
          <a:prstGeom prst="wedgeRoundRectCallout">
            <a:avLst>
              <a:gd name="adj1" fmla="val 50313"/>
              <a:gd name="adj2" fmla="val 87068"/>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400" dirty="0">
                <a:solidFill>
                  <a:schemeClr val="tx1"/>
                </a:solidFill>
                <a:latin typeface="メイリオ" panose="020B0604030504040204" pitchFamily="50" charset="-128"/>
                <a:ea typeface="メイリオ" panose="020B0604030504040204" pitchFamily="50" charset="-128"/>
              </a:rPr>
              <a:t>ファイル更新の円滑化</a:t>
            </a:r>
            <a:endParaRPr lang="en-US" altLang="ja-JP" sz="2400" dirty="0">
              <a:solidFill>
                <a:schemeClr val="tx1"/>
              </a:solidFill>
              <a:latin typeface="メイリオ" panose="020B0604030504040204" pitchFamily="50" charset="-128"/>
              <a:ea typeface="メイリオ" panose="020B0604030504040204" pitchFamily="50" charset="-128"/>
            </a:endParaRPr>
          </a:p>
        </p:txBody>
      </p:sp>
      <p:sp>
        <p:nvSpPr>
          <p:cNvPr id="9" name="吹き出し: 角を丸めた四角形 8">
            <a:extLst>
              <a:ext uri="{FF2B5EF4-FFF2-40B4-BE49-F238E27FC236}">
                <a16:creationId xmlns:a16="http://schemas.microsoft.com/office/drawing/2014/main" id="{5C3D7C25-207F-4D44-82D6-FE52183ED894}"/>
              </a:ext>
            </a:extLst>
          </p:cNvPr>
          <p:cNvSpPr/>
          <p:nvPr/>
        </p:nvSpPr>
        <p:spPr>
          <a:xfrm>
            <a:off x="7611078" y="3692550"/>
            <a:ext cx="4058652" cy="914145"/>
          </a:xfrm>
          <a:prstGeom prst="wedgeRoundRectCallout">
            <a:avLst>
              <a:gd name="adj1" fmla="val -54430"/>
              <a:gd name="adj2" fmla="val 85313"/>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dirty="0">
                <a:solidFill>
                  <a:schemeClr val="tx1"/>
                </a:solidFill>
                <a:latin typeface="メイリオ" panose="020B0604030504040204" pitchFamily="50" charset="-128"/>
                <a:ea typeface="メイリオ" panose="020B0604030504040204" pitchFamily="50" charset="-128"/>
              </a:rPr>
              <a:t>GitHub</a:t>
            </a:r>
            <a:r>
              <a:rPr lang="ja-JP" altLang="en-US" sz="2400" dirty="0">
                <a:solidFill>
                  <a:schemeClr val="tx1"/>
                </a:solidFill>
                <a:latin typeface="メイリオ" panose="020B0604030504040204" pitchFamily="50" charset="-128"/>
                <a:ea typeface="メイリオ" panose="020B0604030504040204" pitchFamily="50" charset="-128"/>
              </a:rPr>
              <a:t>プルへの意識</a:t>
            </a:r>
            <a:endParaRPr lang="en-US" altLang="ja-JP" sz="2400" dirty="0">
              <a:solidFill>
                <a:schemeClr val="tx1"/>
              </a:solidFill>
              <a:latin typeface="メイリオ" panose="020B0604030504040204" pitchFamily="50" charset="-128"/>
              <a:ea typeface="メイリオ" panose="020B0604030504040204" pitchFamily="50" charset="-128"/>
            </a:endParaRPr>
          </a:p>
        </p:txBody>
      </p:sp>
      <p:sp>
        <p:nvSpPr>
          <p:cNvPr id="11" name="吹き出し: 角を丸めた四角形 10">
            <a:extLst>
              <a:ext uri="{FF2B5EF4-FFF2-40B4-BE49-F238E27FC236}">
                <a16:creationId xmlns:a16="http://schemas.microsoft.com/office/drawing/2014/main" id="{D219C5EF-1E05-4162-B4B9-F664EDBDFD23}"/>
              </a:ext>
            </a:extLst>
          </p:cNvPr>
          <p:cNvSpPr/>
          <p:nvPr/>
        </p:nvSpPr>
        <p:spPr>
          <a:xfrm>
            <a:off x="335101" y="4971449"/>
            <a:ext cx="4058652" cy="914145"/>
          </a:xfrm>
          <a:prstGeom prst="wedgeRoundRectCallout">
            <a:avLst>
              <a:gd name="adj1" fmla="val 48337"/>
              <a:gd name="adj2" fmla="val -81400"/>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solidFill>
                  <a:schemeClr val="tx1"/>
                </a:solidFill>
                <a:latin typeface="メイリオ" panose="020B0604030504040204" pitchFamily="50" charset="-128"/>
                <a:ea typeface="メイリオ" panose="020B0604030504040204" pitchFamily="50" charset="-128"/>
              </a:rPr>
              <a:t>協調性が高まった</a:t>
            </a:r>
            <a:endParaRPr kumimoji="1" lang="en-US" altLang="ja-JP" sz="24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7488394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r>
              <a:rPr kumimoji="1" lang="en-US" altLang="ja-JP" sz="3600" dirty="0">
                <a:solidFill>
                  <a:srgbClr val="FFFFFF"/>
                </a:solidFill>
              </a:rPr>
              <a:t>	</a:t>
            </a:r>
            <a:r>
              <a:rPr kumimoji="1" lang="ja-JP" altLang="en-US" sz="3600" dirty="0">
                <a:solidFill>
                  <a:srgbClr val="FFFFFF"/>
                </a:solidFill>
              </a:rPr>
              <a:t>技術面</a:t>
            </a: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1904990"/>
            <a:ext cx="9456008" cy="4780888"/>
          </a:xfrm>
        </p:spPr>
        <p:txBody>
          <a:bodyPr>
            <a:normAutofit/>
          </a:bodyPr>
          <a:lstStyle/>
          <a:p>
            <a:pPr marL="0" indent="0">
              <a:buNone/>
            </a:pPr>
            <a:endParaRPr kumimoji="1" lang="en-US" altLang="ja-JP" sz="2800" dirty="0"/>
          </a:p>
          <a:p>
            <a:pPr marL="0" indent="0">
              <a:buNone/>
            </a:pPr>
            <a:endParaRPr kumimoji="1" lang="en-US" altLang="ja-JP" sz="2800" dirty="0"/>
          </a:p>
          <a:p>
            <a:endParaRPr lang="en-US" altLang="ja-JP" sz="2800" dirty="0"/>
          </a:p>
          <a:p>
            <a:endParaRPr kumimoji="1" lang="en-US" altLang="ja-JP" sz="2800" dirty="0"/>
          </a:p>
          <a:p>
            <a:pPr lvl="8"/>
            <a:endParaRPr kumimoji="1" lang="en-US" altLang="ja-JP" sz="2800" dirty="0">
              <a:latin typeface="メイリオ" panose="020B0604030504040204" pitchFamily="50" charset="-128"/>
              <a:ea typeface="メイリオ" panose="020B0604030504040204" pitchFamily="50" charset="-128"/>
            </a:endParaRPr>
          </a:p>
          <a:p>
            <a:pPr lvl="8"/>
            <a:r>
              <a:rPr kumimoji="1" lang="ja-JP" altLang="en-US" sz="2800" dirty="0">
                <a:latin typeface="メイリオ" panose="020B0604030504040204" pitchFamily="50" charset="-128"/>
                <a:ea typeface="メイリオ" panose="020B0604030504040204" pitchFamily="50" charset="-128"/>
              </a:rPr>
              <a:t>変数名の統一</a:t>
            </a:r>
            <a:endParaRPr kumimoji="1" lang="en-US" altLang="ja-JP" sz="2800" dirty="0">
              <a:latin typeface="メイリオ" panose="020B0604030504040204" pitchFamily="50" charset="-128"/>
              <a:ea typeface="メイリオ" panose="020B0604030504040204" pitchFamily="50" charset="-128"/>
            </a:endParaRPr>
          </a:p>
          <a:p>
            <a:pPr lvl="8"/>
            <a:r>
              <a:rPr lang="en-US" altLang="ja-JP" sz="2800" dirty="0">
                <a:latin typeface="メイリオ" panose="020B0604030504040204" pitchFamily="50" charset="-128"/>
                <a:ea typeface="メイリオ" panose="020B0604030504040204" pitchFamily="50" charset="-128"/>
              </a:rPr>
              <a:t>Servlet</a:t>
            </a:r>
            <a:r>
              <a:rPr lang="ja-JP" altLang="en-US" sz="2800" dirty="0">
                <a:latin typeface="メイリオ" panose="020B0604030504040204" pitchFamily="50" charset="-128"/>
                <a:ea typeface="メイリオ" panose="020B0604030504040204" pitchFamily="50" charset="-128"/>
              </a:rPr>
              <a:t>同士の画面遷移・連結</a:t>
            </a:r>
            <a:endParaRPr kumimoji="1" lang="en-US" altLang="ja-JP" sz="2800" dirty="0">
              <a:latin typeface="メイリオ" panose="020B0604030504040204" pitchFamily="50" charset="-128"/>
              <a:ea typeface="メイリオ" panose="020B0604030504040204" pitchFamily="50" charset="-128"/>
            </a:endParaRPr>
          </a:p>
          <a:p>
            <a:pPr lvl="8"/>
            <a:r>
              <a:rPr lang="en-US" altLang="ja-JP" sz="2800" dirty="0">
                <a:latin typeface="メイリオ" panose="020B0604030504040204" pitchFamily="50" charset="-128"/>
                <a:ea typeface="メイリオ" panose="020B0604030504040204" pitchFamily="50" charset="-128"/>
              </a:rPr>
              <a:t>CSS</a:t>
            </a:r>
            <a:r>
              <a:rPr lang="ja-JP" altLang="en-US" sz="2800" dirty="0">
                <a:latin typeface="メイリオ" panose="020B0604030504040204" pitchFamily="50" charset="-128"/>
                <a:ea typeface="メイリオ" panose="020B0604030504040204" pitchFamily="50" charset="-128"/>
              </a:rPr>
              <a:t>共通部分の活用</a:t>
            </a:r>
            <a:endParaRPr lang="en-US" altLang="ja-JP" sz="2800" dirty="0">
              <a:latin typeface="メイリオ" panose="020B0604030504040204" pitchFamily="50" charset="-128"/>
              <a:ea typeface="メイリオ" panose="020B0604030504040204" pitchFamily="50" charset="-128"/>
            </a:endParaRPr>
          </a:p>
          <a:p>
            <a:pPr lvl="8"/>
            <a:r>
              <a:rPr lang="ja-JP" altLang="en-US" sz="2800" dirty="0">
                <a:latin typeface="メイリオ" panose="020B0604030504040204" pitchFamily="50" charset="-128"/>
                <a:ea typeface="メイリオ" panose="020B0604030504040204" pitchFamily="50" charset="-128"/>
              </a:rPr>
              <a:t>ファイル数の見通し</a:t>
            </a:r>
            <a:endParaRPr lang="en-US" altLang="ja-JP" sz="2800" dirty="0">
              <a:latin typeface="メイリオ" panose="020B0604030504040204" pitchFamily="50" charset="-128"/>
              <a:ea typeface="メイリオ" panose="020B0604030504040204" pitchFamily="50" charset="-128"/>
            </a:endParaRPr>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楕円 4">
            <a:extLst>
              <a:ext uri="{FF2B5EF4-FFF2-40B4-BE49-F238E27FC236}">
                <a16:creationId xmlns:a16="http://schemas.microsoft.com/office/drawing/2014/main" id="{2909243E-27A4-42A8-BFF1-50AA1E44D284}"/>
              </a:ext>
            </a:extLst>
          </p:cNvPr>
          <p:cNvSpPr/>
          <p:nvPr/>
        </p:nvSpPr>
        <p:spPr>
          <a:xfrm>
            <a:off x="2736861" y="2474797"/>
            <a:ext cx="6388123" cy="1645382"/>
          </a:xfrm>
          <a:prstGeom prst="ellipse">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3200" dirty="0">
                <a:solidFill>
                  <a:schemeClr val="tx1"/>
                </a:solidFill>
                <a:latin typeface="メイリオ" panose="020B0604030504040204" pitchFamily="50" charset="-128"/>
                <a:ea typeface="メイリオ" panose="020B0604030504040204" pitchFamily="50" charset="-128"/>
              </a:rPr>
              <a:t>最初の組み立ての甘さ</a:t>
            </a:r>
            <a:endParaRPr lang="en-US" altLang="ja-JP" sz="32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4609037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animEffect transition="in" filter="fade">
                                      <p:cBhvr>
                                        <p:cTn id="14" dur="1000"/>
                                        <p:tgtEl>
                                          <p:spTgt spid="3">
                                            <p:txEl>
                                              <p:pRg st="5" end="5"/>
                                            </p:txEl>
                                          </p:spTgt>
                                        </p:tgtEl>
                                      </p:cBhvr>
                                    </p:animEffect>
                                    <p:anim calcmode="lin" valueType="num">
                                      <p:cBhvr>
                                        <p:cTn id="1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5" end="5"/>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1000"/>
                                        <p:tgtEl>
                                          <p:spTgt spid="3">
                                            <p:txEl>
                                              <p:pRg st="6" end="6"/>
                                            </p:txEl>
                                          </p:spTgt>
                                        </p:tgtEl>
                                      </p:cBhvr>
                                    </p:animEffect>
                                    <p:anim calcmode="lin" valueType="num">
                                      <p:cBhvr>
                                        <p:cTn id="2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6" end="6"/>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1000"/>
                                        <p:tgtEl>
                                          <p:spTgt spid="3">
                                            <p:txEl>
                                              <p:pRg st="7" end="7"/>
                                            </p:txEl>
                                          </p:spTgt>
                                        </p:tgtEl>
                                      </p:cBhvr>
                                    </p:animEffect>
                                    <p:anim calcmode="lin" valueType="num">
                                      <p:cBhvr>
                                        <p:cTn id="25"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7" end="7"/>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1000"/>
                                        <p:tgtEl>
                                          <p:spTgt spid="3">
                                            <p:txEl>
                                              <p:pRg st="8" end="8"/>
                                            </p:txEl>
                                          </p:spTgt>
                                        </p:tgtEl>
                                      </p:cBhvr>
                                    </p:animEffect>
                                    <p:anim calcmode="lin" valueType="num">
                                      <p:cBhvr>
                                        <p:cTn id="30"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r>
              <a:rPr kumimoji="1" lang="en-US" altLang="ja-JP" sz="3600" dirty="0">
                <a:solidFill>
                  <a:srgbClr val="FFFFFF"/>
                </a:solidFill>
              </a:rPr>
              <a:t>	</a:t>
            </a:r>
            <a:r>
              <a:rPr kumimoji="1" lang="ja-JP" altLang="en-US" sz="3600" dirty="0">
                <a:solidFill>
                  <a:srgbClr val="FFFFFF"/>
                </a:solidFill>
              </a:rPr>
              <a:t>チームとしての面</a:t>
            </a: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1904990"/>
            <a:ext cx="9456008" cy="4780888"/>
          </a:xfrm>
        </p:spPr>
        <p:txBody>
          <a:bodyPr>
            <a:normAutofit/>
          </a:bodyPr>
          <a:lstStyle/>
          <a:p>
            <a:endParaRPr lang="en-US" altLang="ja-JP" sz="3200" dirty="0">
              <a:latin typeface="メイリオ" panose="020B0604030504040204" pitchFamily="50" charset="-128"/>
            </a:endParaRPr>
          </a:p>
          <a:p>
            <a:pPr marL="0" indent="0">
              <a:buNone/>
            </a:pPr>
            <a:endParaRPr lang="en-US" altLang="ja-JP" sz="3200" dirty="0">
              <a:latin typeface="メイリオ" panose="020B0604030504040204" pitchFamily="50" charset="-128"/>
            </a:endParaRPr>
          </a:p>
          <a:p>
            <a:r>
              <a:rPr lang="ja-JP" altLang="en-US" sz="3200" dirty="0">
                <a:latin typeface="メイリオ" panose="020B0604030504040204" pitchFamily="50" charset="-128"/>
              </a:rPr>
              <a:t>司会を明確化</a:t>
            </a:r>
            <a:endParaRPr lang="en-US" altLang="ja-JP" sz="3200" dirty="0">
              <a:latin typeface="メイリオ" panose="020B0604030504040204" pitchFamily="50" charset="-128"/>
            </a:endParaRPr>
          </a:p>
          <a:p>
            <a:r>
              <a:rPr lang="ja-JP" altLang="en-US" sz="3200" dirty="0">
                <a:latin typeface="メイリオ" panose="020B0604030504040204" pitchFamily="50" charset="-128"/>
              </a:rPr>
              <a:t>リアクションをもっとする</a:t>
            </a:r>
            <a:endParaRPr lang="en-US" altLang="ja-JP" sz="3200" dirty="0">
              <a:latin typeface="メイリオ" panose="020B0604030504040204" pitchFamily="50" charset="-128"/>
            </a:endParaRPr>
          </a:p>
          <a:p>
            <a:r>
              <a:rPr lang="ja-JP" altLang="en-US" sz="3200" dirty="0">
                <a:latin typeface="メイリオ" panose="020B0604030504040204" pitchFamily="50" charset="-128"/>
              </a:rPr>
              <a:t>ファイル完成の可視化</a:t>
            </a:r>
            <a:endParaRPr lang="en-US" altLang="ja-JP" sz="3200" dirty="0">
              <a:latin typeface="メイリオ" panose="020B0604030504040204" pitchFamily="50" charset="-128"/>
            </a:endParaRPr>
          </a:p>
          <a:p>
            <a:r>
              <a:rPr lang="ja-JP" altLang="en-US" sz="3200" dirty="0">
                <a:latin typeface="メイリオ" panose="020B0604030504040204" pitchFamily="50" charset="-128"/>
              </a:rPr>
              <a:t>困っているところを抱えず共有</a:t>
            </a:r>
            <a:endParaRPr lang="en-US" altLang="ja-JP" sz="3200" dirty="0">
              <a:latin typeface="メイリオ" panose="020B0604030504040204" pitchFamily="50" charset="-128"/>
            </a:endParaRPr>
          </a:p>
          <a:p>
            <a:endParaRPr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788049331"/>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DE37AE19-A486-4363-A211-ABD87F98D659}"/>
              </a:ext>
            </a:extLst>
          </p:cNvPr>
          <p:cNvSpPr>
            <a:spLocks noGrp="1"/>
          </p:cNvSpPr>
          <p:nvPr>
            <p:ph type="title"/>
          </p:nvPr>
        </p:nvSpPr>
        <p:spPr>
          <a:xfrm>
            <a:off x="1202919" y="270923"/>
            <a:ext cx="9784080" cy="1508760"/>
          </a:xfrm>
        </p:spPr>
        <p:txBody>
          <a:bodyPr>
            <a:normAutofit/>
          </a:bodyPr>
          <a:lstStyle/>
          <a:p>
            <a:r>
              <a:rPr lang="ja-JP" altLang="en-US" sz="3600" dirty="0">
                <a:solidFill>
                  <a:srgbClr val="FFFFFF"/>
                </a:solidFill>
              </a:rPr>
              <a:t>画面遷移</a:t>
            </a:r>
            <a:endParaRPr kumimoji="1" lang="ja-JP" altLang="en-US" sz="3600" dirty="0">
              <a:solidFill>
                <a:srgbClr val="FFFFFF"/>
              </a:solidFill>
            </a:endParaRPr>
          </a:p>
        </p:txBody>
      </p:sp>
      <p:sp>
        <p:nvSpPr>
          <p:cNvPr id="71" name="スライド番号プレースホルダー 70">
            <a:extLst>
              <a:ext uri="{FF2B5EF4-FFF2-40B4-BE49-F238E27FC236}">
                <a16:creationId xmlns:a16="http://schemas.microsoft.com/office/drawing/2014/main" id="{F475187D-95C3-4A28-87BA-D2A8BA464C34}"/>
              </a:ext>
            </a:extLst>
          </p:cNvPr>
          <p:cNvSpPr>
            <a:spLocks noGrp="1"/>
          </p:cNvSpPr>
          <p:nvPr>
            <p:ph type="sldNum" sz="quarter" idx="12"/>
          </p:nvPr>
        </p:nvSpPr>
        <p:spPr/>
        <p:txBody>
          <a:bodyPr/>
          <a:lstStyle/>
          <a:p>
            <a:fld id="{8A7A6979-0714-4377-B894-6BE4C2D6E202}" type="slidenum">
              <a:rPr lang="en-US" smtClean="0"/>
              <a:pPr/>
              <a:t>19</a:t>
            </a:fld>
            <a:endParaRPr lang="en-US" dirty="0"/>
          </a:p>
        </p:txBody>
      </p:sp>
      <p:sp>
        <p:nvSpPr>
          <p:cNvPr id="3" name="テキスト ボックス 2">
            <a:extLst>
              <a:ext uri="{FF2B5EF4-FFF2-40B4-BE49-F238E27FC236}">
                <a16:creationId xmlns:a16="http://schemas.microsoft.com/office/drawing/2014/main" id="{078B4D7F-9E6A-4DE2-9DA8-3F5616D007EA}"/>
              </a:ext>
            </a:extLst>
          </p:cNvPr>
          <p:cNvSpPr txBox="1"/>
          <p:nvPr/>
        </p:nvSpPr>
        <p:spPr>
          <a:xfrm>
            <a:off x="0" y="2985250"/>
            <a:ext cx="1657469"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受講者・講師</a:t>
            </a:r>
            <a:endParaRPr kumimoji="1" lang="en-US" altLang="ja-JP" dirty="0">
              <a:highlight>
                <a:srgbClr val="FFFF99"/>
              </a:highlight>
              <a:latin typeface="メイリオ" panose="020B0604030504040204" pitchFamily="50" charset="-128"/>
              <a:ea typeface="メイリオ" panose="020B0604030504040204" pitchFamily="50" charset="-128"/>
            </a:endParaRPr>
          </a:p>
        </p:txBody>
      </p:sp>
      <p:sp>
        <p:nvSpPr>
          <p:cNvPr id="4" name="テキスト ボックス 3">
            <a:extLst>
              <a:ext uri="{FF2B5EF4-FFF2-40B4-BE49-F238E27FC236}">
                <a16:creationId xmlns:a16="http://schemas.microsoft.com/office/drawing/2014/main" id="{1C3E7A3C-AFB8-40B9-9233-148BC2E2381C}"/>
              </a:ext>
            </a:extLst>
          </p:cNvPr>
          <p:cNvSpPr txBox="1"/>
          <p:nvPr/>
        </p:nvSpPr>
        <p:spPr>
          <a:xfrm>
            <a:off x="400031" y="5173593"/>
            <a:ext cx="996160"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管理者</a:t>
            </a:r>
          </a:p>
        </p:txBody>
      </p:sp>
      <p:grpSp>
        <p:nvGrpSpPr>
          <p:cNvPr id="26" name="グループ化 25">
            <a:extLst>
              <a:ext uri="{FF2B5EF4-FFF2-40B4-BE49-F238E27FC236}">
                <a16:creationId xmlns:a16="http://schemas.microsoft.com/office/drawing/2014/main" id="{81685818-6C42-45A9-9E3D-C9CD5AE2F919}"/>
              </a:ext>
            </a:extLst>
          </p:cNvPr>
          <p:cNvGrpSpPr/>
          <p:nvPr/>
        </p:nvGrpSpPr>
        <p:grpSpPr>
          <a:xfrm>
            <a:off x="1559133" y="1950838"/>
            <a:ext cx="9427866" cy="4852349"/>
            <a:chOff x="1396191" y="1935630"/>
            <a:chExt cx="9427866" cy="4852349"/>
          </a:xfrm>
        </p:grpSpPr>
        <p:cxnSp>
          <p:nvCxnSpPr>
            <p:cNvPr id="33" name="直線矢印コネクタ 32">
              <a:extLst>
                <a:ext uri="{FF2B5EF4-FFF2-40B4-BE49-F238E27FC236}">
                  <a16:creationId xmlns:a16="http://schemas.microsoft.com/office/drawing/2014/main" id="{9EBCA9FC-B04C-4909-B9E5-F4766D46CC90}"/>
                </a:ext>
              </a:extLst>
            </p:cNvPr>
            <p:cNvCxnSpPr>
              <a:cxnSpLocks/>
            </p:cNvCxnSpPr>
            <p:nvPr/>
          </p:nvCxnSpPr>
          <p:spPr>
            <a:xfrm>
              <a:off x="4783268" y="5693985"/>
              <a:ext cx="0" cy="410703"/>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5AED10A-B3C3-43C1-9423-A511781CE367}"/>
                </a:ext>
              </a:extLst>
            </p:cNvPr>
            <p:cNvCxnSpPr/>
            <p:nvPr/>
          </p:nvCxnSpPr>
          <p:spPr>
            <a:xfrm>
              <a:off x="3196192"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コネクタ: カギ線 36">
              <a:extLst>
                <a:ext uri="{FF2B5EF4-FFF2-40B4-BE49-F238E27FC236}">
                  <a16:creationId xmlns:a16="http://schemas.microsoft.com/office/drawing/2014/main" id="{D1B5865D-4010-4E88-BF49-0A036C1E07D4}"/>
                </a:ext>
              </a:extLst>
            </p:cNvPr>
            <p:cNvCxnSpPr>
              <a:cxnSpLocks/>
              <a:stCxn id="18" idx="2"/>
              <a:endCxn id="19" idx="3"/>
            </p:cNvCxnSpPr>
            <p:nvPr/>
          </p:nvCxnSpPr>
          <p:spPr>
            <a:xfrm rot="5400000">
              <a:off x="9037489" y="3451855"/>
              <a:ext cx="835225" cy="713829"/>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cxnSp>
          <p:nvCxnSpPr>
            <p:cNvPr id="41" name="コネクタ: カギ線 40">
              <a:extLst>
                <a:ext uri="{FF2B5EF4-FFF2-40B4-BE49-F238E27FC236}">
                  <a16:creationId xmlns:a16="http://schemas.microsoft.com/office/drawing/2014/main" id="{9A29E40C-2ECA-4D67-A6B8-846681CA53FF}"/>
                </a:ext>
              </a:extLst>
            </p:cNvPr>
            <p:cNvCxnSpPr>
              <a:cxnSpLocks/>
              <a:endCxn id="19" idx="1"/>
            </p:cNvCxnSpPr>
            <p:nvPr/>
          </p:nvCxnSpPr>
          <p:spPr>
            <a:xfrm rot="16200000" flipH="1">
              <a:off x="6573038" y="3501233"/>
              <a:ext cx="782765" cy="667532"/>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nvGrpSpPr>
            <p:cNvPr id="69" name="グループ化 68">
              <a:extLst>
                <a:ext uri="{FF2B5EF4-FFF2-40B4-BE49-F238E27FC236}">
                  <a16:creationId xmlns:a16="http://schemas.microsoft.com/office/drawing/2014/main" id="{C444FB5A-FC07-4E81-B9E8-9316324641F2}"/>
                </a:ext>
              </a:extLst>
            </p:cNvPr>
            <p:cNvGrpSpPr/>
            <p:nvPr/>
          </p:nvGrpSpPr>
          <p:grpSpPr>
            <a:xfrm>
              <a:off x="1396191" y="1935630"/>
              <a:ext cx="9427866" cy="4852349"/>
              <a:chOff x="1220258" y="1822801"/>
              <a:chExt cx="9427866" cy="4852349"/>
            </a:xfrm>
          </p:grpSpPr>
          <p:grpSp>
            <p:nvGrpSpPr>
              <p:cNvPr id="6" name="グループ化 5">
                <a:extLst>
                  <a:ext uri="{FF2B5EF4-FFF2-40B4-BE49-F238E27FC236}">
                    <a16:creationId xmlns:a16="http://schemas.microsoft.com/office/drawing/2014/main" id="{824659E5-4768-443B-AB18-C205208A75F1}"/>
                  </a:ext>
                </a:extLst>
              </p:cNvPr>
              <p:cNvGrpSpPr/>
              <p:nvPr/>
            </p:nvGrpSpPr>
            <p:grpSpPr>
              <a:xfrm>
                <a:off x="1254153" y="2594328"/>
                <a:ext cx="9281929" cy="1887228"/>
                <a:chOff x="-149692" y="1121133"/>
                <a:chExt cx="12041730" cy="2095973"/>
              </a:xfrm>
            </p:grpSpPr>
            <p:sp>
              <p:nvSpPr>
                <p:cNvPr id="11" name="角丸四角形 1">
                  <a:extLst>
                    <a:ext uri="{FF2B5EF4-FFF2-40B4-BE49-F238E27FC236}">
                      <a16:creationId xmlns:a16="http://schemas.microsoft.com/office/drawing/2014/main" id="{69CA0E27-06FE-4556-9244-68F95AC0ED66}"/>
                    </a:ext>
                  </a:extLst>
                </p:cNvPr>
                <p:cNvSpPr/>
                <p:nvPr/>
              </p:nvSpPr>
              <p:spPr>
                <a:xfrm>
                  <a:off x="-149692" y="1173717"/>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latin typeface="メイリオ" panose="020B0604030504040204" pitchFamily="50" charset="-128"/>
                    <a:ea typeface="メイリオ" panose="020B0604030504040204" pitchFamily="50" charset="-128"/>
                  </a:endParaRPr>
                </a:p>
                <a:p>
                  <a:pPr algn="ctr"/>
                  <a:r>
                    <a:rPr kumimoji="1" lang="ja-JP" altLang="en-US" sz="1400" dirty="0">
                      <a:latin typeface="メイリオ" panose="020B0604030504040204" pitchFamily="50" charset="-128"/>
                      <a:ea typeface="メイリオ" panose="020B0604030504040204" pitchFamily="50" charset="-128"/>
                    </a:rPr>
                    <a:t>ログインページ</a:t>
                  </a:r>
                  <a:endParaRPr kumimoji="1" lang="en-US" altLang="ja-JP" sz="1400" dirty="0">
                    <a:latin typeface="メイリオ" panose="020B0604030504040204" pitchFamily="50" charset="-128"/>
                    <a:ea typeface="メイリオ" panose="020B0604030504040204" pitchFamily="50" charset="-128"/>
                  </a:endParaRPr>
                </a:p>
              </p:txBody>
            </p:sp>
            <p:sp>
              <p:nvSpPr>
                <p:cNvPr id="14" name="角丸四角形 1">
                  <a:extLst>
                    <a:ext uri="{FF2B5EF4-FFF2-40B4-BE49-F238E27FC236}">
                      <a16:creationId xmlns:a16="http://schemas.microsoft.com/office/drawing/2014/main" id="{C0D50DEF-6B66-45F0-A9E5-8A319E86F204}"/>
                    </a:ext>
                  </a:extLst>
                </p:cNvPr>
                <p:cNvSpPr/>
                <p:nvPr/>
              </p:nvSpPr>
              <p:spPr>
                <a:xfrm>
                  <a:off x="3076577" y="2457449"/>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掲示板に飛べないメニューページ</a:t>
                  </a:r>
                  <a:endParaRPr kumimoji="1" lang="en-US" altLang="ja-JP" sz="1400" dirty="0">
                    <a:ea typeface="メイリオ" panose="020B0604030504040204" pitchFamily="50" charset="-128"/>
                  </a:endParaRPr>
                </a:p>
              </p:txBody>
            </p:sp>
            <p:sp>
              <p:nvSpPr>
                <p:cNvPr id="15" name="角丸四角形 1">
                  <a:extLst>
                    <a:ext uri="{FF2B5EF4-FFF2-40B4-BE49-F238E27FC236}">
                      <a16:creationId xmlns:a16="http://schemas.microsoft.com/office/drawing/2014/main" id="{26528A50-0986-49C6-9999-081ED28ACC3C}"/>
                    </a:ext>
                  </a:extLst>
                </p:cNvPr>
                <p:cNvSpPr/>
                <p:nvPr/>
              </p:nvSpPr>
              <p:spPr>
                <a:xfrm>
                  <a:off x="6277783" y="1189688"/>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16" name="角丸四角形 1">
                  <a:extLst>
                    <a:ext uri="{FF2B5EF4-FFF2-40B4-BE49-F238E27FC236}">
                      <a16:creationId xmlns:a16="http://schemas.microsoft.com/office/drawing/2014/main" id="{60BB1755-8EAF-44C8-8CEE-264C7AEC63EB}"/>
                    </a:ext>
                  </a:extLst>
                </p:cNvPr>
                <p:cNvSpPr/>
                <p:nvPr/>
              </p:nvSpPr>
              <p:spPr>
                <a:xfrm>
                  <a:off x="3056551" y="1210886"/>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メニューページ</a:t>
                  </a:r>
                  <a:endParaRPr kumimoji="1" lang="en-US" altLang="ja-JP" sz="1400" dirty="0">
                    <a:ea typeface="メイリオ" panose="020B0604030504040204" pitchFamily="50" charset="-128"/>
                  </a:endParaRPr>
                </a:p>
              </p:txBody>
            </p:sp>
            <p:cxnSp>
              <p:nvCxnSpPr>
                <p:cNvPr id="17" name="カギ線コネクタ 6">
                  <a:extLst>
                    <a:ext uri="{FF2B5EF4-FFF2-40B4-BE49-F238E27FC236}">
                      <a16:creationId xmlns:a16="http://schemas.microsoft.com/office/drawing/2014/main" id="{C91BF548-4DB8-492B-942D-7F5BC42BFCED}"/>
                    </a:ext>
                  </a:extLst>
                </p:cNvPr>
                <p:cNvCxnSpPr/>
                <p:nvPr/>
              </p:nvCxnSpPr>
              <p:spPr>
                <a:xfrm rot="16200000" flipH="1">
                  <a:off x="2238375" y="1866899"/>
                  <a:ext cx="1209679" cy="485778"/>
                </a:xfrm>
                <a:prstGeom prst="bentConnector3">
                  <a:avLst>
                    <a:gd name="adj1" fmla="val 99606"/>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角丸四角形 1">
                  <a:extLst>
                    <a:ext uri="{FF2B5EF4-FFF2-40B4-BE49-F238E27FC236}">
                      <a16:creationId xmlns:a16="http://schemas.microsoft.com/office/drawing/2014/main" id="{9A8BC006-4924-4CE0-B300-B1621BC0F6AE}"/>
                    </a:ext>
                  </a:extLst>
                </p:cNvPr>
                <p:cNvSpPr/>
                <p:nvPr/>
              </p:nvSpPr>
              <p:spPr>
                <a:xfrm>
                  <a:off x="9556843" y="1121133"/>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p:txBody>
            </p:sp>
            <p:sp>
              <p:nvSpPr>
                <p:cNvPr id="19" name="角丸四角形 1">
                  <a:extLst>
                    <a:ext uri="{FF2B5EF4-FFF2-40B4-BE49-F238E27FC236}">
                      <a16:creationId xmlns:a16="http://schemas.microsoft.com/office/drawing/2014/main" id="{787468C9-3634-43C4-A6EC-0B920FAF7C3D}"/>
                    </a:ext>
                  </a:extLst>
                </p:cNvPr>
                <p:cNvSpPr/>
                <p:nvPr/>
              </p:nvSpPr>
              <p:spPr>
                <a:xfrm>
                  <a:off x="7463173" y="2428570"/>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投稿ページ</a:t>
                  </a:r>
                  <a:endParaRPr kumimoji="1" lang="en-US" altLang="ja-JP" sz="1400" dirty="0">
                    <a:ea typeface="メイリオ" panose="020B0604030504040204" pitchFamily="50" charset="-128"/>
                  </a:endParaRPr>
                </a:p>
              </p:txBody>
            </p:sp>
          </p:grpSp>
          <p:sp>
            <p:nvSpPr>
              <p:cNvPr id="9" name="角丸四角形 1">
                <a:extLst>
                  <a:ext uri="{FF2B5EF4-FFF2-40B4-BE49-F238E27FC236}">
                    <a16:creationId xmlns:a16="http://schemas.microsoft.com/office/drawing/2014/main" id="{BC74E4AA-5464-42F7-A710-B6CCB3B10189}"/>
                  </a:ext>
                </a:extLst>
              </p:cNvPr>
              <p:cNvSpPr/>
              <p:nvPr/>
            </p:nvSpPr>
            <p:spPr>
              <a:xfrm>
                <a:off x="6196984" y="1822801"/>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パスワード</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変更ページ</a:t>
                </a:r>
                <a:endParaRPr kumimoji="1" lang="en-US" altLang="ja-JP" sz="1400" dirty="0">
                  <a:ea typeface="メイリオ" panose="020B0604030504040204" pitchFamily="50" charset="-128"/>
                </a:endParaRPr>
              </a:p>
              <a:p>
                <a:pPr algn="ctr"/>
                <a:r>
                  <a:rPr kumimoji="1" lang="en-US" altLang="ja-JP" sz="1400" dirty="0">
                    <a:ea typeface="メイリオ" panose="020B0604030504040204" pitchFamily="50" charset="-128"/>
                  </a:rPr>
                  <a:t>	</a:t>
                </a:r>
                <a:endParaRPr kumimoji="1" lang="ja-JP" altLang="en-US" sz="1400" dirty="0">
                  <a:ea typeface="メイリオ" panose="020B0604030504040204" pitchFamily="50" charset="-128"/>
                </a:endParaRPr>
              </a:p>
            </p:txBody>
          </p:sp>
          <p:grpSp>
            <p:nvGrpSpPr>
              <p:cNvPr id="21" name="グループ化 20">
                <a:extLst>
                  <a:ext uri="{FF2B5EF4-FFF2-40B4-BE49-F238E27FC236}">
                    <a16:creationId xmlns:a16="http://schemas.microsoft.com/office/drawing/2014/main" id="{A7BA4565-37D9-4681-BE75-F077A38061E1}"/>
                  </a:ext>
                </a:extLst>
              </p:cNvPr>
              <p:cNvGrpSpPr/>
              <p:nvPr/>
            </p:nvGrpSpPr>
            <p:grpSpPr>
              <a:xfrm>
                <a:off x="1220258" y="4842566"/>
                <a:ext cx="9427866" cy="1832584"/>
                <a:chOff x="1011851" y="2639204"/>
                <a:chExt cx="9427866" cy="1832584"/>
              </a:xfrm>
            </p:grpSpPr>
            <p:grpSp>
              <p:nvGrpSpPr>
                <p:cNvPr id="22" name="グループ化 21">
                  <a:extLst>
                    <a:ext uri="{FF2B5EF4-FFF2-40B4-BE49-F238E27FC236}">
                      <a16:creationId xmlns:a16="http://schemas.microsoft.com/office/drawing/2014/main" id="{4ECFC42C-CB08-424D-9535-3A539CB29486}"/>
                    </a:ext>
                  </a:extLst>
                </p:cNvPr>
                <p:cNvGrpSpPr/>
                <p:nvPr/>
              </p:nvGrpSpPr>
              <p:grpSpPr>
                <a:xfrm>
                  <a:off x="1011851" y="2639204"/>
                  <a:ext cx="9427866" cy="689856"/>
                  <a:chOff x="624741" y="-39092"/>
                  <a:chExt cx="9479687" cy="667087"/>
                </a:xfrm>
              </p:grpSpPr>
              <p:sp>
                <p:nvSpPr>
                  <p:cNvPr id="25" name="角丸四角形 1">
                    <a:extLst>
                      <a:ext uri="{FF2B5EF4-FFF2-40B4-BE49-F238E27FC236}">
                        <a16:creationId xmlns:a16="http://schemas.microsoft.com/office/drawing/2014/main" id="{A3B4FDE3-10C5-456F-966F-76D2D4AE52DC}"/>
                      </a:ext>
                    </a:extLst>
                  </p:cNvPr>
                  <p:cNvSpPr/>
                  <p:nvPr/>
                </p:nvSpPr>
                <p:spPr>
                  <a:xfrm>
                    <a:off x="624741" y="-33429"/>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ログインページ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cxnSp>
                <p:nvCxnSpPr>
                  <p:cNvPr id="27" name="直線矢印コネクタ 26">
                    <a:extLst>
                      <a:ext uri="{FF2B5EF4-FFF2-40B4-BE49-F238E27FC236}">
                        <a16:creationId xmlns:a16="http://schemas.microsoft.com/office/drawing/2014/main" id="{5BD6636D-BBE4-4E91-BA65-46419C705693}"/>
                      </a:ext>
                    </a:extLst>
                  </p:cNvPr>
                  <p:cNvCxnSpPr>
                    <a:cxnSpLocks/>
                  </p:cNvCxnSpPr>
                  <p:nvPr/>
                </p:nvCxnSpPr>
                <p:spPr>
                  <a:xfrm>
                    <a:off x="7523827" y="350475"/>
                    <a:ext cx="716098"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角丸四角形 1">
                    <a:extLst>
                      <a:ext uri="{FF2B5EF4-FFF2-40B4-BE49-F238E27FC236}">
                        <a16:creationId xmlns:a16="http://schemas.microsoft.com/office/drawing/2014/main" id="{186D43F0-3001-4B8A-9B7F-52BAE087553C}"/>
                      </a:ext>
                    </a:extLst>
                  </p:cNvPr>
                  <p:cNvSpPr/>
                  <p:nvPr/>
                </p:nvSpPr>
                <p:spPr>
                  <a:xfrm>
                    <a:off x="5713933"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29" name="角丸四角形 1">
                    <a:extLst>
                      <a:ext uri="{FF2B5EF4-FFF2-40B4-BE49-F238E27FC236}">
                        <a16:creationId xmlns:a16="http://schemas.microsoft.com/office/drawing/2014/main" id="{7F246C39-CBC9-4D0D-B13F-2470F7526EB0}"/>
                      </a:ext>
                    </a:extLst>
                  </p:cNvPr>
                  <p:cNvSpPr/>
                  <p:nvPr/>
                </p:nvSpPr>
                <p:spPr>
                  <a:xfrm>
                    <a:off x="8294534"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sp>
                <p:nvSpPr>
                  <p:cNvPr id="31" name="角丸四角形 1">
                    <a:extLst>
                      <a:ext uri="{FF2B5EF4-FFF2-40B4-BE49-F238E27FC236}">
                        <a16:creationId xmlns:a16="http://schemas.microsoft.com/office/drawing/2014/main" id="{7D317027-5F9E-4B25-991E-0E4A5C0DFC06}"/>
                      </a:ext>
                    </a:extLst>
                  </p:cNvPr>
                  <p:cNvSpPr/>
                  <p:nvPr/>
                </p:nvSpPr>
                <p:spPr>
                  <a:xfrm>
                    <a:off x="3150721" y="-36667"/>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管理メニュー</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sp>
              <p:nvSpPr>
                <p:cNvPr id="23" name="角丸四角形 1">
                  <a:extLst>
                    <a:ext uri="{FF2B5EF4-FFF2-40B4-BE49-F238E27FC236}">
                      <a16:creationId xmlns:a16="http://schemas.microsoft.com/office/drawing/2014/main" id="{C1EE9626-09EC-4D98-BF22-476F2F111D47}"/>
                    </a:ext>
                  </a:extLst>
                </p:cNvPr>
                <p:cNvSpPr/>
                <p:nvPr/>
              </p:nvSpPr>
              <p:spPr>
                <a:xfrm>
                  <a:off x="3524026" y="3787788"/>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ユーザー管理</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cxnSp>
            <p:nvCxnSpPr>
              <p:cNvPr id="46" name="コネクタ: カギ線 45">
                <a:extLst>
                  <a:ext uri="{FF2B5EF4-FFF2-40B4-BE49-F238E27FC236}">
                    <a16:creationId xmlns:a16="http://schemas.microsoft.com/office/drawing/2014/main" id="{516CFDF1-2514-4636-8629-F2CC603D10C5}"/>
                  </a:ext>
                </a:extLst>
              </p:cNvPr>
              <p:cNvCxnSpPr>
                <a:cxnSpLocks/>
                <a:stCxn id="9" idx="1"/>
                <a:endCxn id="16" idx="0"/>
              </p:cNvCxnSpPr>
              <p:nvPr/>
            </p:nvCxnSpPr>
            <p:spPr>
              <a:xfrm rot="10800000" flipV="1">
                <a:off x="4625570" y="2164800"/>
                <a:ext cx="1571415" cy="510341"/>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cxnSp>
          <p:nvCxnSpPr>
            <p:cNvPr id="60" name="直線矢印コネクタ 59">
              <a:extLst>
                <a:ext uri="{FF2B5EF4-FFF2-40B4-BE49-F238E27FC236}">
                  <a16:creationId xmlns:a16="http://schemas.microsoft.com/office/drawing/2014/main" id="{EE07B380-FE76-47B0-A7F8-1275A66CCA6F}"/>
                </a:ext>
              </a:extLst>
            </p:cNvPr>
            <p:cNvCxnSpPr/>
            <p:nvPr/>
          </p:nvCxnSpPr>
          <p:spPr>
            <a:xfrm>
              <a:off x="3196192" y="308212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6B767A0C-8218-4C85-89E7-6C90333910B2}"/>
                </a:ext>
              </a:extLst>
            </p:cNvPr>
            <p:cNvCxnSpPr/>
            <p:nvPr/>
          </p:nvCxnSpPr>
          <p:spPr>
            <a:xfrm>
              <a:off x="5745395"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A8052667-2674-4463-916B-6A41912DDDC5}"/>
                </a:ext>
              </a:extLst>
            </p:cNvPr>
            <p:cNvCxnSpPr>
              <a:cxnSpLocks/>
            </p:cNvCxnSpPr>
            <p:nvPr/>
          </p:nvCxnSpPr>
          <p:spPr>
            <a:xfrm>
              <a:off x="5745395" y="3082122"/>
              <a:ext cx="627522" cy="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E4F0530F-040E-403C-BEE0-9C0808973216}"/>
                </a:ext>
              </a:extLst>
            </p:cNvPr>
            <p:cNvCxnSpPr>
              <a:cxnSpLocks/>
            </p:cNvCxnSpPr>
            <p:nvPr/>
          </p:nvCxnSpPr>
          <p:spPr>
            <a:xfrm>
              <a:off x="8199832" y="3067754"/>
              <a:ext cx="712183"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50337906"/>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チームメンバー</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623930"/>
            <a:ext cx="7570420" cy="3593989"/>
          </a:xfrm>
        </p:spPr>
        <p:txBody>
          <a:bodyPr>
            <a:normAutofit/>
          </a:bodyPr>
          <a:lstStyle/>
          <a:p>
            <a:pPr marL="0" indent="0">
              <a:buNone/>
            </a:pPr>
            <a:r>
              <a:rPr kumimoji="1" lang="ja-JP" altLang="en-US" dirty="0"/>
              <a:t>チームリーダー</a:t>
            </a:r>
            <a:r>
              <a:rPr lang="ja-JP" altLang="en-US" dirty="0"/>
              <a:t>　</a:t>
            </a:r>
            <a:r>
              <a:rPr lang="en-US" altLang="ja-JP" dirty="0"/>
              <a:t>		</a:t>
            </a:r>
            <a:r>
              <a:rPr kumimoji="1" lang="ja-JP" altLang="en-US" dirty="0"/>
              <a:t>深田　悠莉</a:t>
            </a:r>
            <a:endParaRPr kumimoji="1" lang="en-US" altLang="ja-JP" dirty="0"/>
          </a:p>
          <a:p>
            <a:pPr marL="0" indent="0">
              <a:buNone/>
            </a:pPr>
            <a:r>
              <a:rPr lang="en-US" altLang="ja-JP" dirty="0"/>
              <a:t>DBA</a:t>
            </a:r>
            <a:r>
              <a:rPr lang="ja-JP" altLang="en-US" dirty="0"/>
              <a:t>担当　</a:t>
            </a:r>
            <a:r>
              <a:rPr lang="en-US" altLang="ja-JP" dirty="0"/>
              <a:t>			</a:t>
            </a:r>
            <a:r>
              <a:rPr lang="ja-JP" altLang="en-US" dirty="0"/>
              <a:t>三田　祐汰</a:t>
            </a:r>
            <a:endParaRPr lang="en-US" altLang="ja-JP" dirty="0"/>
          </a:p>
          <a:p>
            <a:pPr marL="0" indent="0">
              <a:buNone/>
            </a:pPr>
            <a:r>
              <a:rPr kumimoji="1" lang="ja-JP" altLang="en-US" dirty="0"/>
              <a:t>構成管理担当</a:t>
            </a:r>
            <a:r>
              <a:rPr lang="ja-JP" altLang="en-US" dirty="0"/>
              <a:t>　</a:t>
            </a:r>
            <a:r>
              <a:rPr lang="en-US" altLang="ja-JP" dirty="0"/>
              <a:t>		</a:t>
            </a:r>
            <a:r>
              <a:rPr kumimoji="1" lang="ja-JP" altLang="en-US" dirty="0"/>
              <a:t>中村　健太郎</a:t>
            </a:r>
            <a:endParaRPr kumimoji="1" lang="en-US" altLang="ja-JP" dirty="0"/>
          </a:p>
          <a:p>
            <a:pPr marL="0" indent="0">
              <a:buNone/>
            </a:pPr>
            <a:r>
              <a:rPr lang="ja-JP" altLang="en-US" dirty="0"/>
              <a:t>発表担当　</a:t>
            </a:r>
            <a:r>
              <a:rPr lang="en-US" altLang="ja-JP" dirty="0"/>
              <a:t>			</a:t>
            </a:r>
            <a:r>
              <a:rPr lang="ja-JP" altLang="en-US" dirty="0"/>
              <a:t>福田　実央</a:t>
            </a:r>
            <a:endParaRPr lang="en-US" altLang="ja-JP" dirty="0"/>
          </a:p>
          <a:p>
            <a:pPr marL="0" indent="0">
              <a:buNone/>
            </a:pPr>
            <a:r>
              <a:rPr kumimoji="1" lang="ja-JP" altLang="en-US" dirty="0"/>
              <a:t>コミュニケーション担当　</a:t>
            </a:r>
            <a:r>
              <a:rPr kumimoji="1" lang="en-US" altLang="ja-JP" dirty="0"/>
              <a:t>	</a:t>
            </a:r>
            <a:r>
              <a:rPr kumimoji="1" lang="ja-JP" altLang="en-US" dirty="0"/>
              <a:t>高橋　和馬</a:t>
            </a:r>
            <a:endParaRPr kumimoji="1" lang="en-US" altLang="ja-JP" dirty="0"/>
          </a:p>
          <a:p>
            <a:pPr marL="0" indent="0">
              <a:buNone/>
            </a:pPr>
            <a:r>
              <a:rPr kumimoji="1" lang="ja-JP" altLang="en-US" dirty="0"/>
              <a:t>品質管理担当　</a:t>
            </a:r>
            <a:r>
              <a:rPr kumimoji="1" lang="en-US" altLang="ja-JP" dirty="0"/>
              <a:t>		</a:t>
            </a:r>
            <a:r>
              <a:rPr kumimoji="1" lang="ja-JP" altLang="en-US" dirty="0"/>
              <a:t>新川　嵩文</a:t>
            </a:r>
            <a:endParaRPr kumimoji="1" lang="en-US" altLang="ja-JP" dirty="0"/>
          </a:p>
          <a:p>
            <a:endParaRPr kumimoji="1" lang="ja-JP" altLang="en-US" dirty="0"/>
          </a:p>
        </p:txBody>
      </p:sp>
      <p:grpSp>
        <p:nvGrpSpPr>
          <p:cNvPr id="4" name="グループ化 3">
            <a:extLst>
              <a:ext uri="{FF2B5EF4-FFF2-40B4-BE49-F238E27FC236}">
                <a16:creationId xmlns:a16="http://schemas.microsoft.com/office/drawing/2014/main" id="{534A7C9F-1A15-481B-B4BC-3E9825F61F24}"/>
              </a:ext>
            </a:extLst>
          </p:cNvPr>
          <p:cNvGrpSpPr/>
          <p:nvPr/>
        </p:nvGrpSpPr>
        <p:grpSpPr>
          <a:xfrm>
            <a:off x="8134287" y="2623930"/>
            <a:ext cx="3770758" cy="3179389"/>
            <a:chOff x="8134287" y="2623930"/>
            <a:chExt cx="3770758" cy="3179389"/>
          </a:xfrm>
        </p:grpSpPr>
        <p:pic>
          <p:nvPicPr>
            <p:cNvPr id="5" name="図 4" descr="卵の形をしたケーキ&#10;&#10;中程度の精度で自動的に生成された説明">
              <a:extLst>
                <a:ext uri="{FF2B5EF4-FFF2-40B4-BE49-F238E27FC236}">
                  <a16:creationId xmlns:a16="http://schemas.microsoft.com/office/drawing/2014/main" id="{7EFC52B6-566D-4846-8148-F0D2804DED21}"/>
                </a:ext>
              </a:extLst>
            </p:cNvPr>
            <p:cNvPicPr>
              <a:picLocks noChangeAspect="1"/>
            </p:cNvPicPr>
            <p:nvPr/>
          </p:nvPicPr>
          <p:blipFill>
            <a:blip r:embed="rId3"/>
            <a:stretch>
              <a:fillRect/>
            </a:stretch>
          </p:blipFill>
          <p:spPr>
            <a:xfrm>
              <a:off x="9060293" y="2623930"/>
              <a:ext cx="2844752" cy="2531829"/>
            </a:xfrm>
            <a:prstGeom prst="rect">
              <a:avLst/>
            </a:prstGeom>
          </p:spPr>
        </p:pic>
        <p:pic>
          <p:nvPicPr>
            <p:cNvPr id="7" name="図 6" descr="食品, 花 が含まれている画像&#10;&#10;自動的に生成された説明">
              <a:extLst>
                <a:ext uri="{FF2B5EF4-FFF2-40B4-BE49-F238E27FC236}">
                  <a16:creationId xmlns:a16="http://schemas.microsoft.com/office/drawing/2014/main" id="{7F6E37A7-F97B-44F5-9A92-B705A8878805}"/>
                </a:ext>
              </a:extLst>
            </p:cNvPr>
            <p:cNvPicPr>
              <a:picLocks noChangeAspect="1"/>
            </p:cNvPicPr>
            <p:nvPr/>
          </p:nvPicPr>
          <p:blipFill>
            <a:blip r:embed="rId4"/>
            <a:stretch>
              <a:fillRect/>
            </a:stretch>
          </p:blipFill>
          <p:spPr>
            <a:xfrm>
              <a:off x="8134287" y="3540333"/>
              <a:ext cx="2348382" cy="2262986"/>
            </a:xfrm>
            <a:prstGeom prst="rect">
              <a:avLst/>
            </a:prstGeom>
          </p:spPr>
        </p:pic>
      </p:grpSp>
      <p:sp>
        <p:nvSpPr>
          <p:cNvPr id="9" name="スライド番号プレースホルダー 8">
            <a:extLst>
              <a:ext uri="{FF2B5EF4-FFF2-40B4-BE49-F238E27FC236}">
                <a16:creationId xmlns:a16="http://schemas.microsoft.com/office/drawing/2014/main" id="{B14AC887-3F0F-4D5E-8462-82216181687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4348154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ファイル構成</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grpSp>
        <p:nvGrpSpPr>
          <p:cNvPr id="24" name="グループ化 23">
            <a:extLst>
              <a:ext uri="{FF2B5EF4-FFF2-40B4-BE49-F238E27FC236}">
                <a16:creationId xmlns:a16="http://schemas.microsoft.com/office/drawing/2014/main" id="{49646312-F541-4417-A7E4-E2E826C02C5B}"/>
              </a:ext>
            </a:extLst>
          </p:cNvPr>
          <p:cNvGrpSpPr/>
          <p:nvPr/>
        </p:nvGrpSpPr>
        <p:grpSpPr>
          <a:xfrm>
            <a:off x="753603" y="1817504"/>
            <a:ext cx="1300487" cy="1124746"/>
            <a:chOff x="544354" y="2287424"/>
            <a:chExt cx="2149711" cy="2494727"/>
          </a:xfrm>
        </p:grpSpPr>
        <p:pic>
          <p:nvPicPr>
            <p:cNvPr id="15" name="図 14">
              <a:extLst>
                <a:ext uri="{FF2B5EF4-FFF2-40B4-BE49-F238E27FC236}">
                  <a16:creationId xmlns:a16="http://schemas.microsoft.com/office/drawing/2014/main" id="{ED50E5C5-5981-43B8-A642-9A4926AF6E97}"/>
                </a:ext>
              </a:extLst>
            </p:cNvPr>
            <p:cNvPicPr>
              <a:picLocks noChangeAspect="1"/>
            </p:cNvPicPr>
            <p:nvPr/>
          </p:nvPicPr>
          <p:blipFill>
            <a:blip r:embed="rId3"/>
            <a:stretch>
              <a:fillRect/>
            </a:stretch>
          </p:blipFill>
          <p:spPr>
            <a:xfrm>
              <a:off x="544354" y="2287424"/>
              <a:ext cx="2149711" cy="2494727"/>
            </a:xfrm>
            <a:prstGeom prst="rect">
              <a:avLst/>
            </a:prstGeom>
          </p:spPr>
        </p:pic>
        <p:sp>
          <p:nvSpPr>
            <p:cNvPr id="18" name="テキスト ボックス 17">
              <a:extLst>
                <a:ext uri="{FF2B5EF4-FFF2-40B4-BE49-F238E27FC236}">
                  <a16:creationId xmlns:a16="http://schemas.microsoft.com/office/drawing/2014/main" id="{2897D7BF-F0EE-4391-969A-437465510E55}"/>
                </a:ext>
              </a:extLst>
            </p:cNvPr>
            <p:cNvSpPr txBox="1"/>
            <p:nvPr/>
          </p:nvSpPr>
          <p:spPr>
            <a:xfrm>
              <a:off x="674925" y="3324782"/>
              <a:ext cx="1653236" cy="682660"/>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Servlet</a:t>
              </a:r>
              <a:endParaRPr kumimoji="1" lang="en-US" altLang="ja-JP" sz="1200" b="1" dirty="0">
                <a:solidFill>
                  <a:schemeClr val="bg1"/>
                </a:solidFill>
                <a:latin typeface="メイリオ" panose="020B0604030504040204" pitchFamily="50" charset="-128"/>
                <a:ea typeface="メイリオ" panose="020B0604030504040204" pitchFamily="50" charset="-128"/>
              </a:endParaRPr>
            </a:p>
          </p:txBody>
        </p:sp>
      </p:grpSp>
      <p:grpSp>
        <p:nvGrpSpPr>
          <p:cNvPr id="25" name="グループ化 24">
            <a:extLst>
              <a:ext uri="{FF2B5EF4-FFF2-40B4-BE49-F238E27FC236}">
                <a16:creationId xmlns:a16="http://schemas.microsoft.com/office/drawing/2014/main" id="{439DE4D1-E3C9-49DF-AB5D-C50918EE07EF}"/>
              </a:ext>
            </a:extLst>
          </p:cNvPr>
          <p:cNvGrpSpPr/>
          <p:nvPr/>
        </p:nvGrpSpPr>
        <p:grpSpPr>
          <a:xfrm>
            <a:off x="4207241" y="1849692"/>
            <a:ext cx="1300487" cy="1119611"/>
            <a:chOff x="2830407" y="2304714"/>
            <a:chExt cx="2149710" cy="2494725"/>
          </a:xfrm>
        </p:grpSpPr>
        <p:pic>
          <p:nvPicPr>
            <p:cNvPr id="17" name="図 16">
              <a:extLst>
                <a:ext uri="{FF2B5EF4-FFF2-40B4-BE49-F238E27FC236}">
                  <a16:creationId xmlns:a16="http://schemas.microsoft.com/office/drawing/2014/main" id="{BD742538-74CE-48E0-944B-667710AA100D}"/>
                </a:ext>
              </a:extLst>
            </p:cNvPr>
            <p:cNvPicPr>
              <a:picLocks noChangeAspect="1"/>
            </p:cNvPicPr>
            <p:nvPr/>
          </p:nvPicPr>
          <p:blipFill>
            <a:blip r:embed="rId4"/>
            <a:stretch>
              <a:fillRect/>
            </a:stretch>
          </p:blipFill>
          <p:spPr>
            <a:xfrm>
              <a:off x="2830407" y="2304714"/>
              <a:ext cx="2149710" cy="2494725"/>
            </a:xfrm>
            <a:prstGeom prst="rect">
              <a:avLst/>
            </a:prstGeom>
          </p:spPr>
        </p:pic>
        <p:sp>
          <p:nvSpPr>
            <p:cNvPr id="19" name="テキスト ボックス 18">
              <a:extLst>
                <a:ext uri="{FF2B5EF4-FFF2-40B4-BE49-F238E27FC236}">
                  <a16:creationId xmlns:a16="http://schemas.microsoft.com/office/drawing/2014/main" id="{9DE669C0-062D-4B5D-B055-30866F917B15}"/>
                </a:ext>
              </a:extLst>
            </p:cNvPr>
            <p:cNvSpPr txBox="1"/>
            <p:nvPr/>
          </p:nvSpPr>
          <p:spPr>
            <a:xfrm>
              <a:off x="3142610" y="3342929"/>
              <a:ext cx="1042736" cy="685791"/>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DAO</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grpSp>
        <p:nvGrpSpPr>
          <p:cNvPr id="26" name="グループ化 25">
            <a:extLst>
              <a:ext uri="{FF2B5EF4-FFF2-40B4-BE49-F238E27FC236}">
                <a16:creationId xmlns:a16="http://schemas.microsoft.com/office/drawing/2014/main" id="{945A9543-3645-4432-B7E3-24D05C9E5D35}"/>
              </a:ext>
            </a:extLst>
          </p:cNvPr>
          <p:cNvGrpSpPr/>
          <p:nvPr/>
        </p:nvGrpSpPr>
        <p:grpSpPr>
          <a:xfrm>
            <a:off x="7819922" y="1904990"/>
            <a:ext cx="1240771" cy="1062284"/>
            <a:chOff x="5108669" y="2347937"/>
            <a:chExt cx="2144474" cy="2488651"/>
          </a:xfrm>
        </p:grpSpPr>
        <p:pic>
          <p:nvPicPr>
            <p:cNvPr id="13" name="図 12" descr="ケーキ が含まれている画像&#10;&#10;自動的に生成された説明">
              <a:extLst>
                <a:ext uri="{FF2B5EF4-FFF2-40B4-BE49-F238E27FC236}">
                  <a16:creationId xmlns:a16="http://schemas.microsoft.com/office/drawing/2014/main" id="{E92A07ED-D3B5-4F2A-850F-DA7799336155}"/>
                </a:ext>
              </a:extLst>
            </p:cNvPr>
            <p:cNvPicPr>
              <a:picLocks noChangeAspect="1"/>
            </p:cNvPicPr>
            <p:nvPr/>
          </p:nvPicPr>
          <p:blipFill>
            <a:blip r:embed="rId5"/>
            <a:stretch>
              <a:fillRect/>
            </a:stretch>
          </p:blipFill>
          <p:spPr>
            <a:xfrm>
              <a:off x="5108669" y="2347937"/>
              <a:ext cx="2144474" cy="2488651"/>
            </a:xfrm>
            <a:prstGeom prst="rect">
              <a:avLst/>
            </a:prstGeom>
          </p:spPr>
        </p:pic>
        <p:sp>
          <p:nvSpPr>
            <p:cNvPr id="20" name="テキスト ボックス 19">
              <a:extLst>
                <a:ext uri="{FF2B5EF4-FFF2-40B4-BE49-F238E27FC236}">
                  <a16:creationId xmlns:a16="http://schemas.microsoft.com/office/drawing/2014/main" id="{3F381A75-297D-4E7A-BDE0-CF490F5C6B54}"/>
                </a:ext>
              </a:extLst>
            </p:cNvPr>
            <p:cNvSpPr txBox="1"/>
            <p:nvPr/>
          </p:nvSpPr>
          <p:spPr>
            <a:xfrm>
              <a:off x="5108669" y="3273085"/>
              <a:ext cx="1388521" cy="638351"/>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Model</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sp>
        <p:nvSpPr>
          <p:cNvPr id="28" name="正方形/長方形 27">
            <a:extLst>
              <a:ext uri="{FF2B5EF4-FFF2-40B4-BE49-F238E27FC236}">
                <a16:creationId xmlns:a16="http://schemas.microsoft.com/office/drawing/2014/main" id="{543CDF69-3F8F-4FFB-8442-1047449EE3A3}"/>
              </a:ext>
            </a:extLst>
          </p:cNvPr>
          <p:cNvSpPr/>
          <p:nvPr/>
        </p:nvSpPr>
        <p:spPr>
          <a:xfrm>
            <a:off x="797907" y="2967276"/>
            <a:ext cx="3160294" cy="3529436"/>
          </a:xfrm>
          <a:prstGeom prst="rect">
            <a:avLst/>
          </a:prstGeom>
          <a:solidFill>
            <a:srgbClr val="0070C0">
              <a:alpha val="35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400" b="0" i="0" dirty="0">
                <a:solidFill>
                  <a:srgbClr val="1D1C1D"/>
                </a:solidFill>
                <a:effectLst/>
                <a:latin typeface="メイリオ" panose="020B0604030504040204" pitchFamily="50" charset="-128"/>
                <a:ea typeface="メイリオ" panose="020B0604030504040204" pitchFamily="50" charset="-128"/>
              </a:rPr>
              <a:t>LoginServlet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：三田</a:t>
            </a:r>
            <a:r>
              <a:rPr lang="en-US" altLang="ja-JP" sz="1400" b="0" i="0" dirty="0">
                <a:solidFill>
                  <a:srgbClr val="1D1C1D"/>
                </a:solidFill>
                <a:effectLst/>
                <a:latin typeface="メイリオ" panose="020B0604030504040204" pitchFamily="50" charset="-128"/>
                <a:ea typeface="メイリオ" panose="020B0604030504040204" pitchFamily="50" charset="-128"/>
              </a:rPr>
              <a:t>ManagerLoginServlet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：三田</a:t>
            </a:r>
            <a:r>
              <a:rPr lang="en-US" altLang="ja-JP" sz="1400" b="0" i="0" dirty="0">
                <a:solidFill>
                  <a:srgbClr val="1D1C1D"/>
                </a:solidFill>
                <a:effectLst/>
                <a:latin typeface="メイリオ" panose="020B0604030504040204" pitchFamily="50" charset="-128"/>
                <a:ea typeface="メイリオ" panose="020B0604030504040204" pitchFamily="50" charset="-128"/>
              </a:rPr>
              <a:t>LogoutServlet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ManagerLogoutServlet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PasswordServlet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br>
              <a:rPr lang="ja-JP" altLang="en-US" sz="1400" dirty="0">
                <a:latin typeface="メイリオ" panose="020B0604030504040204" pitchFamily="50" charset="-128"/>
                <a:ea typeface="メイリオ" panose="020B0604030504040204" pitchFamily="50" charset="-128"/>
              </a:rPr>
            </a:br>
            <a:r>
              <a:rPr lang="en-US" altLang="ja-JP" sz="1400" b="0" i="0" dirty="0">
                <a:solidFill>
                  <a:srgbClr val="1D1C1D"/>
                </a:solidFill>
                <a:effectLst/>
                <a:latin typeface="メイリオ" panose="020B0604030504040204" pitchFamily="50" charset="-128"/>
                <a:ea typeface="メイリオ" panose="020B0604030504040204" pitchFamily="50" charset="-128"/>
              </a:rPr>
              <a:t>ManagerMenuServlet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：高橋</a:t>
            </a:r>
            <a:r>
              <a:rPr lang="en-US" altLang="ja-JP" sz="1400" b="0" i="0" dirty="0">
                <a:solidFill>
                  <a:srgbClr val="1D1C1D"/>
                </a:solidFill>
                <a:effectLst/>
                <a:latin typeface="メイリオ" panose="020B0604030504040204" pitchFamily="50" charset="-128"/>
                <a:ea typeface="メイリオ" panose="020B0604030504040204" pitchFamily="50" charset="-128"/>
              </a:rPr>
              <a:t>ManagerUserServlet		</a:t>
            </a:r>
            <a:r>
              <a:rPr lang="ja-JP" altLang="en-US" sz="1400" b="0" i="0" dirty="0">
                <a:solidFill>
                  <a:srgbClr val="1D1C1D"/>
                </a:solidFill>
                <a:effectLst/>
                <a:latin typeface="メイリオ" panose="020B0604030504040204" pitchFamily="50" charset="-128"/>
                <a:ea typeface="メイリオ" panose="020B0604030504040204" pitchFamily="50" charset="-128"/>
              </a:rPr>
              <a:t>：高橋</a:t>
            </a:r>
            <a:r>
              <a:rPr lang="en-US" altLang="ja-JP" sz="1400" b="0" i="0" dirty="0">
                <a:solidFill>
                  <a:srgbClr val="1D1C1D"/>
                </a:solidFill>
                <a:effectLst/>
                <a:latin typeface="メイリオ" panose="020B0604030504040204" pitchFamily="50" charset="-128"/>
                <a:ea typeface="メイリオ" panose="020B0604030504040204" pitchFamily="50" charset="-128"/>
              </a:rPr>
              <a:t>ViewMenuServlet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：深田</a:t>
            </a:r>
            <a:r>
              <a:rPr lang="en-US" altLang="ja-JP" sz="1400" b="0" i="0" dirty="0">
                <a:solidFill>
                  <a:srgbClr val="1D1C1D"/>
                </a:solidFill>
                <a:effectLst/>
                <a:latin typeface="メイリオ" panose="020B0604030504040204" pitchFamily="50" charset="-128"/>
                <a:ea typeface="メイリオ" panose="020B0604030504040204" pitchFamily="50" charset="-128"/>
              </a:rPr>
              <a:t>ManagerViewMenuServlet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：深田</a:t>
            </a:r>
            <a:r>
              <a:rPr lang="en-US" altLang="ja-JP" sz="1400" b="0" i="0" dirty="0">
                <a:solidFill>
                  <a:srgbClr val="1D1C1D"/>
                </a:solidFill>
                <a:effectLst/>
                <a:latin typeface="メイリオ" panose="020B0604030504040204" pitchFamily="50" charset="-128"/>
                <a:ea typeface="メイリオ" panose="020B0604030504040204" pitchFamily="50" charset="-128"/>
              </a:rPr>
              <a:t>BoardServlet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：福田</a:t>
            </a:r>
            <a:endParaRPr lang="en-US" altLang="ja-JP" sz="1400" dirty="0">
              <a:solidFill>
                <a:srgbClr val="1D1C1D"/>
              </a:solidFill>
              <a:latin typeface="メイリオ" panose="020B0604030504040204" pitchFamily="50" charset="-128"/>
              <a:ea typeface="メイリオ" panose="020B0604030504040204" pitchFamily="50" charset="-128"/>
            </a:endParaRPr>
          </a:p>
          <a:p>
            <a:r>
              <a:rPr lang="en-US" altLang="ja-JP" sz="1400" b="0" i="0" dirty="0">
                <a:solidFill>
                  <a:srgbClr val="1D1C1D"/>
                </a:solidFill>
                <a:effectLst/>
                <a:latin typeface="メイリオ" panose="020B0604030504040204" pitchFamily="50" charset="-128"/>
                <a:ea typeface="メイリオ" panose="020B0604030504040204" pitchFamily="50" charset="-128"/>
              </a:rPr>
              <a:t>ViewBoardServlet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：中村</a:t>
            </a:r>
            <a:r>
              <a:rPr lang="en-US" altLang="ja-JP" sz="1400" b="0" i="0" dirty="0">
                <a:solidFill>
                  <a:srgbClr val="1D1C1D"/>
                </a:solidFill>
                <a:effectLst/>
                <a:latin typeface="メイリオ" panose="020B0604030504040204" pitchFamily="50" charset="-128"/>
                <a:ea typeface="メイリオ" panose="020B0604030504040204" pitchFamily="50" charset="-128"/>
              </a:rPr>
              <a:t>ManagerViewBoardServlet</a:t>
            </a:r>
            <a:r>
              <a:rPr lang="ja-JP" altLang="en-US" sz="1400" b="0" i="0" dirty="0">
                <a:solidFill>
                  <a:srgbClr val="1D1C1D"/>
                </a:solidFill>
                <a:effectLst/>
                <a:latin typeface="メイリオ" panose="020B0604030504040204" pitchFamily="50" charset="-128"/>
                <a:ea typeface="メイリオ" panose="020B0604030504040204" pitchFamily="50" charset="-128"/>
              </a:rPr>
              <a:t>：中村</a:t>
            </a:r>
            <a:endParaRPr kumimoji="1" lang="ja-JP" altLang="en-US" sz="1400" dirty="0">
              <a:latin typeface="メイリオ" panose="020B0604030504040204" pitchFamily="50" charset="-128"/>
              <a:ea typeface="メイリオ" panose="020B0604030504040204" pitchFamily="50" charset="-128"/>
            </a:endParaRPr>
          </a:p>
        </p:txBody>
      </p:sp>
      <p:sp>
        <p:nvSpPr>
          <p:cNvPr id="29" name="正方形/長方形 28">
            <a:extLst>
              <a:ext uri="{FF2B5EF4-FFF2-40B4-BE49-F238E27FC236}">
                <a16:creationId xmlns:a16="http://schemas.microsoft.com/office/drawing/2014/main" id="{8EADA624-453A-4CA0-A680-0996EFDB1317}"/>
              </a:ext>
            </a:extLst>
          </p:cNvPr>
          <p:cNvSpPr/>
          <p:nvPr/>
        </p:nvSpPr>
        <p:spPr>
          <a:xfrm>
            <a:off x="4302166" y="2967275"/>
            <a:ext cx="3160294" cy="3529436"/>
          </a:xfrm>
          <a:prstGeom prst="rect">
            <a:avLst/>
          </a:prstGeom>
          <a:solidFill>
            <a:srgbClr val="00B0F0">
              <a:alpha val="35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UserDao		</a:t>
            </a:r>
            <a:r>
              <a:rPr lang="ja-JP" altLang="en-US" b="0" i="0" dirty="0">
                <a:solidFill>
                  <a:srgbClr val="1D1C1D"/>
                </a:solidFill>
                <a:effectLst/>
                <a:latin typeface="メイリオ" panose="020B0604030504040204" pitchFamily="50" charset="-128"/>
                <a:ea typeface="メイリオ" panose="020B0604030504040204" pitchFamily="50" charset="-128"/>
              </a:rPr>
              <a:t>：三田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BoardDao		</a:t>
            </a:r>
            <a:r>
              <a:rPr lang="ja-JP" altLang="en-US" b="0" i="0" dirty="0">
                <a:solidFill>
                  <a:srgbClr val="1D1C1D"/>
                </a:solidFill>
                <a:effectLst/>
                <a:latin typeface="メイリオ" panose="020B0604030504040204" pitchFamily="50" charset="-128"/>
                <a:ea typeface="メイリオ" panose="020B0604030504040204" pitchFamily="50" charset="-128"/>
              </a:rPr>
              <a:t>：深田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福田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endParaRPr lang="en-US" altLang="ja-JP" dirty="0">
              <a:latin typeface="メイリオ" panose="020B0604030504040204" pitchFamily="50" charset="-128"/>
              <a:ea typeface="メイリオ" panose="020B0604030504040204" pitchFamily="50" charset="-128"/>
            </a:endParaRPr>
          </a:p>
          <a:p>
            <a:r>
              <a:rPr lang="en-US" altLang="ja-JP" b="0" i="0" dirty="0">
                <a:solidFill>
                  <a:srgbClr val="1D1C1D"/>
                </a:solidFill>
                <a:effectLst/>
                <a:latin typeface="メイリオ" panose="020B0604030504040204" pitchFamily="50" charset="-128"/>
                <a:ea typeface="メイリオ" panose="020B0604030504040204" pitchFamily="50" charset="-128"/>
              </a:rPr>
              <a:t>ReplyDao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endParaRPr lang="en-US" altLang="ja-JP" dirty="0">
              <a:latin typeface="メイリオ" panose="020B0604030504040204" pitchFamily="50" charset="-128"/>
              <a:ea typeface="メイリオ" panose="020B0604030504040204" pitchFamily="50" charset="-128"/>
            </a:endParaRPr>
          </a:p>
          <a:p>
            <a:r>
              <a:rPr lang="en-US" altLang="ja-JP" b="0" i="0" dirty="0">
                <a:solidFill>
                  <a:srgbClr val="1D1C1D"/>
                </a:solidFill>
                <a:effectLst/>
                <a:latin typeface="メイリオ" panose="020B0604030504040204" pitchFamily="50" charset="-128"/>
                <a:ea typeface="メイリオ" panose="020B0604030504040204" pitchFamily="50" charset="-128"/>
              </a:rPr>
              <a:t>PasswordDao	</a:t>
            </a:r>
            <a:r>
              <a:rPr lang="ja-JP" altLang="en-US" b="0" i="0" dirty="0">
                <a:solidFill>
                  <a:srgbClr val="1D1C1D"/>
                </a:solidFill>
                <a:effectLst/>
                <a:latin typeface="メイリオ" panose="020B0604030504040204" pitchFamily="50" charset="-128"/>
                <a:ea typeface="メイリオ" panose="020B0604030504040204" pitchFamily="50" charset="-128"/>
              </a:rPr>
              <a:t>：新川</a:t>
            </a:r>
            <a:endParaRPr kumimoji="1" lang="ja-JP" altLang="en-US" dirty="0">
              <a:latin typeface="メイリオ" panose="020B0604030504040204" pitchFamily="50" charset="-128"/>
              <a:ea typeface="メイリオ" panose="020B0604030504040204" pitchFamily="50" charset="-128"/>
            </a:endParaRPr>
          </a:p>
        </p:txBody>
      </p:sp>
      <p:sp>
        <p:nvSpPr>
          <p:cNvPr id="30" name="正方形/長方形 29">
            <a:extLst>
              <a:ext uri="{FF2B5EF4-FFF2-40B4-BE49-F238E27FC236}">
                <a16:creationId xmlns:a16="http://schemas.microsoft.com/office/drawing/2014/main" id="{1C68F4D9-915E-4205-87D8-34D38F33D7D9}"/>
              </a:ext>
            </a:extLst>
          </p:cNvPr>
          <p:cNvSpPr/>
          <p:nvPr/>
        </p:nvSpPr>
        <p:spPr>
          <a:xfrm>
            <a:off x="7806425" y="2967274"/>
            <a:ext cx="3160294" cy="3529435"/>
          </a:xfrm>
          <a:prstGeom prst="rect">
            <a:avLst/>
          </a:prstGeom>
          <a:solidFill>
            <a:srgbClr val="00B050">
              <a:alpha val="35000"/>
            </a:srgbClr>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LoginUser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User		</a:t>
            </a:r>
            <a:r>
              <a:rPr lang="ja-JP" altLang="en-US" b="0" i="0" dirty="0">
                <a:solidFill>
                  <a:srgbClr val="1D1C1D"/>
                </a:solidFill>
                <a:effectLst/>
                <a:latin typeface="メイリオ" panose="020B0604030504040204" pitchFamily="50" charset="-128"/>
                <a:ea typeface="メイリオ" panose="020B0604030504040204" pitchFamily="50" charset="-128"/>
              </a:rPr>
              <a:t>：三田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    	</a:t>
            </a:r>
            <a:r>
              <a:rPr lang="ja-JP" altLang="en-US" b="0" i="0" dirty="0">
                <a:solidFill>
                  <a:srgbClr val="1D1C1D"/>
                </a:solidFill>
                <a:effectLst/>
                <a:latin typeface="メイリオ" panose="020B0604030504040204" pitchFamily="50" charset="-128"/>
                <a:ea typeface="メイリオ" panose="020B0604030504040204" pitchFamily="50" charset="-128"/>
              </a:rPr>
              <a:t>：福田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Reply  		</a:t>
            </a:r>
            <a:r>
              <a:rPr lang="ja-JP" altLang="en-US" b="0" i="0" dirty="0">
                <a:solidFill>
                  <a:srgbClr val="1D1C1D"/>
                </a:solidFill>
                <a:effectLst/>
                <a:latin typeface="メイリオ" panose="020B0604030504040204" pitchFamily="50" charset="-128"/>
                <a:ea typeface="メイリオ" panose="020B0604030504040204" pitchFamily="50" charset="-128"/>
              </a:rPr>
              <a:t>：深田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Password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Search   	</a:t>
            </a:r>
            <a:r>
              <a:rPr lang="ja-JP" altLang="en-US" b="0" i="0" dirty="0">
                <a:solidFill>
                  <a:srgbClr val="1D1C1D"/>
                </a:solidFill>
                <a:effectLst/>
                <a:latin typeface="メイリオ" panose="020B0604030504040204" pitchFamily="50" charset="-128"/>
                <a:ea typeface="メイリオ" panose="020B0604030504040204" pitchFamily="50" charset="-128"/>
              </a:rPr>
              <a:t>：高橋</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62380857"/>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ファイル構成</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fld id="{8A7A6979-0714-4377-B894-6BE4C2D6E202}" type="slidenum">
              <a:rPr lang="en-US" smtClean="0"/>
              <a:pPr/>
              <a:t>21</a:t>
            </a:fld>
            <a:endParaRPr lang="en-US" dirty="0"/>
          </a:p>
        </p:txBody>
      </p:sp>
      <p:grpSp>
        <p:nvGrpSpPr>
          <p:cNvPr id="7" name="グループ化 6">
            <a:extLst>
              <a:ext uri="{FF2B5EF4-FFF2-40B4-BE49-F238E27FC236}">
                <a16:creationId xmlns:a16="http://schemas.microsoft.com/office/drawing/2014/main" id="{3FA81769-45E2-49A2-ACD6-49BD55E2747B}"/>
              </a:ext>
            </a:extLst>
          </p:cNvPr>
          <p:cNvGrpSpPr/>
          <p:nvPr/>
        </p:nvGrpSpPr>
        <p:grpSpPr>
          <a:xfrm>
            <a:off x="2244178" y="1770522"/>
            <a:ext cx="1300487" cy="1089285"/>
            <a:chOff x="7381695" y="2256203"/>
            <a:chExt cx="2203517" cy="2557168"/>
          </a:xfrm>
        </p:grpSpPr>
        <p:pic>
          <p:nvPicPr>
            <p:cNvPr id="9" name="図 8" descr="文字が書かれている&#10;&#10;中程度の精度で自動的に生成された説明">
              <a:extLst>
                <a:ext uri="{FF2B5EF4-FFF2-40B4-BE49-F238E27FC236}">
                  <a16:creationId xmlns:a16="http://schemas.microsoft.com/office/drawing/2014/main" id="{6B6F371C-6BC5-4482-98AB-1E637137F897}"/>
                </a:ext>
              </a:extLst>
            </p:cNvPr>
            <p:cNvPicPr>
              <a:picLocks noChangeAspect="1"/>
            </p:cNvPicPr>
            <p:nvPr/>
          </p:nvPicPr>
          <p:blipFill>
            <a:blip r:embed="rId2"/>
            <a:stretch>
              <a:fillRect/>
            </a:stretch>
          </p:blipFill>
          <p:spPr>
            <a:xfrm>
              <a:off x="7381695" y="2256203"/>
              <a:ext cx="2203517" cy="2557168"/>
            </a:xfrm>
            <a:prstGeom prst="rect">
              <a:avLst/>
            </a:prstGeom>
          </p:spPr>
        </p:pic>
        <p:sp>
          <p:nvSpPr>
            <p:cNvPr id="11" name="テキスト ボックス 10">
              <a:extLst>
                <a:ext uri="{FF2B5EF4-FFF2-40B4-BE49-F238E27FC236}">
                  <a16:creationId xmlns:a16="http://schemas.microsoft.com/office/drawing/2014/main" id="{D13786BE-8664-4F23-A4A5-8459088B6861}"/>
                </a:ext>
              </a:extLst>
            </p:cNvPr>
            <p:cNvSpPr txBox="1"/>
            <p:nvPr/>
          </p:nvSpPr>
          <p:spPr>
            <a:xfrm>
              <a:off x="7675361" y="3288599"/>
              <a:ext cx="1042737" cy="722527"/>
            </a:xfrm>
            <a:prstGeom prst="rect">
              <a:avLst/>
            </a:prstGeom>
            <a:noFill/>
          </p:spPr>
          <p:txBody>
            <a:bodyPr wrap="square" rtlCol="0">
              <a:spAutoFit/>
            </a:bodyPr>
            <a:lstStyle/>
            <a:p>
              <a:r>
                <a:rPr kumimoji="1" lang="en-US" altLang="ja-JP" sz="1400" b="1" dirty="0">
                  <a:solidFill>
                    <a:schemeClr val="bg1"/>
                  </a:solidFill>
                  <a:latin typeface="メイリオ" panose="020B0604030504040204" pitchFamily="50" charset="-128"/>
                  <a:ea typeface="メイリオ" panose="020B0604030504040204" pitchFamily="50" charset="-128"/>
                </a:rPr>
                <a:t>JSP</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grpSp>
        <p:nvGrpSpPr>
          <p:cNvPr id="12" name="グループ化 11">
            <a:extLst>
              <a:ext uri="{FF2B5EF4-FFF2-40B4-BE49-F238E27FC236}">
                <a16:creationId xmlns:a16="http://schemas.microsoft.com/office/drawing/2014/main" id="{B3BFDEDB-F6E2-4210-B0CF-B6ED3433FD26}"/>
              </a:ext>
            </a:extLst>
          </p:cNvPr>
          <p:cNvGrpSpPr/>
          <p:nvPr/>
        </p:nvGrpSpPr>
        <p:grpSpPr>
          <a:xfrm>
            <a:off x="6383594" y="1770521"/>
            <a:ext cx="1300488" cy="1089286"/>
            <a:chOff x="9849426" y="2950261"/>
            <a:chExt cx="2208127" cy="2562517"/>
          </a:xfrm>
        </p:grpSpPr>
        <p:pic>
          <p:nvPicPr>
            <p:cNvPr id="13" name="図 12" descr="敷物 が含まれている画像&#10;&#10;自動的に生成された説明">
              <a:extLst>
                <a:ext uri="{FF2B5EF4-FFF2-40B4-BE49-F238E27FC236}">
                  <a16:creationId xmlns:a16="http://schemas.microsoft.com/office/drawing/2014/main" id="{0D76A761-92B2-494C-877F-C0356D29E84E}"/>
                </a:ext>
              </a:extLst>
            </p:cNvPr>
            <p:cNvPicPr>
              <a:picLocks noChangeAspect="1"/>
            </p:cNvPicPr>
            <p:nvPr/>
          </p:nvPicPr>
          <p:blipFill>
            <a:blip r:embed="rId3"/>
            <a:stretch>
              <a:fillRect/>
            </a:stretch>
          </p:blipFill>
          <p:spPr>
            <a:xfrm>
              <a:off x="9849426" y="2950261"/>
              <a:ext cx="2208127" cy="2562517"/>
            </a:xfrm>
            <a:prstGeom prst="rect">
              <a:avLst/>
            </a:prstGeom>
          </p:spPr>
        </p:pic>
        <p:sp>
          <p:nvSpPr>
            <p:cNvPr id="14" name="テキスト ボックス 13">
              <a:extLst>
                <a:ext uri="{FF2B5EF4-FFF2-40B4-BE49-F238E27FC236}">
                  <a16:creationId xmlns:a16="http://schemas.microsoft.com/office/drawing/2014/main" id="{739EB1C0-F432-4A8C-8F5A-96FEC680EAA4}"/>
                </a:ext>
              </a:extLst>
            </p:cNvPr>
            <p:cNvSpPr txBox="1"/>
            <p:nvPr/>
          </p:nvSpPr>
          <p:spPr>
            <a:xfrm>
              <a:off x="10166033" y="3922216"/>
              <a:ext cx="1042737" cy="618606"/>
            </a:xfrm>
            <a:prstGeom prst="rect">
              <a:avLst/>
            </a:prstGeom>
            <a:noFill/>
          </p:spPr>
          <p:txBody>
            <a:bodyPr wrap="square" rtlCol="0">
              <a:spAutoFit/>
            </a:bodyPr>
            <a:lstStyle/>
            <a:p>
              <a:r>
                <a:rPr kumimoji="1" lang="en-US" altLang="ja-JP" sz="1400" b="1" dirty="0">
                  <a:solidFill>
                    <a:schemeClr val="bg1"/>
                  </a:solidFill>
                  <a:latin typeface="メイリオ" panose="020B0604030504040204" pitchFamily="50" charset="-128"/>
                  <a:ea typeface="メイリオ" panose="020B0604030504040204" pitchFamily="50" charset="-128"/>
                </a:rPr>
                <a:t>CSS</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sp>
        <p:nvSpPr>
          <p:cNvPr id="15" name="コンテンツ プレースホルダー 2">
            <a:extLst>
              <a:ext uri="{FF2B5EF4-FFF2-40B4-BE49-F238E27FC236}">
                <a16:creationId xmlns:a16="http://schemas.microsoft.com/office/drawing/2014/main" id="{9071413F-85E9-453C-8289-77AF34F55FAF}"/>
              </a:ext>
            </a:extLst>
          </p:cNvPr>
          <p:cNvSpPr>
            <a:spLocks noGrp="1"/>
          </p:cNvSpPr>
          <p:nvPr>
            <p:ph idx="1"/>
          </p:nvPr>
        </p:nvSpPr>
        <p:spPr>
          <a:xfrm>
            <a:off x="1202919" y="5911075"/>
            <a:ext cx="9456008" cy="832331"/>
          </a:xfrm>
        </p:spPr>
        <p:txBody>
          <a:bodyPr>
            <a:normAutofit fontScale="77500" lnSpcReduction="20000"/>
          </a:bodyPr>
          <a:lstStyle/>
          <a:p>
            <a:endParaRPr lang="en-US" altLang="ja-JP" dirty="0"/>
          </a:p>
          <a:p>
            <a:pPr marL="0" indent="0" algn="ctr">
              <a:buNone/>
            </a:pPr>
            <a:r>
              <a:rPr kumimoji="1" lang="ja-JP" altLang="en-US" sz="4100" b="1" u="sng" dirty="0"/>
              <a:t>合計</a:t>
            </a:r>
            <a:r>
              <a:rPr kumimoji="1" lang="en-US" altLang="ja-JP" sz="4100" b="1" u="sng" dirty="0"/>
              <a:t>	</a:t>
            </a:r>
            <a:r>
              <a:rPr kumimoji="1" lang="ja-JP" altLang="en-US" sz="4100" b="1" u="sng" dirty="0"/>
              <a:t>４８ファイル</a:t>
            </a:r>
          </a:p>
        </p:txBody>
      </p:sp>
      <p:sp>
        <p:nvSpPr>
          <p:cNvPr id="16" name="正方形/長方形 15">
            <a:extLst>
              <a:ext uri="{FF2B5EF4-FFF2-40B4-BE49-F238E27FC236}">
                <a16:creationId xmlns:a16="http://schemas.microsoft.com/office/drawing/2014/main" id="{94DB48F8-271F-4167-A3C6-899721ECC96D}"/>
              </a:ext>
            </a:extLst>
          </p:cNvPr>
          <p:cNvSpPr/>
          <p:nvPr/>
        </p:nvSpPr>
        <p:spPr>
          <a:xfrm>
            <a:off x="2305835" y="2859807"/>
            <a:ext cx="3450984" cy="3271171"/>
          </a:xfrm>
          <a:prstGeom prst="rect">
            <a:avLst/>
          </a:prstGeom>
          <a:solidFill>
            <a:srgbClr val="FFC000">
              <a:alpha val="35000"/>
            </a:srgb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ja-JP" sz="1600" b="0" i="0" dirty="0">
              <a:solidFill>
                <a:srgbClr val="1D1C1D"/>
              </a:solidFill>
              <a:effectLst/>
              <a:latin typeface="メイリオ" panose="020B0604030504040204" pitchFamily="50" charset="-128"/>
              <a:ea typeface="メイリオ" panose="020B0604030504040204" pitchFamily="50" charset="-128"/>
            </a:endParaRPr>
          </a:p>
          <a:p>
            <a:r>
              <a:rPr lang="en-US" altLang="ja-JP" sz="1600" b="0" i="0" dirty="0">
                <a:solidFill>
                  <a:srgbClr val="1D1C1D"/>
                </a:solidFill>
                <a:effectLst/>
                <a:latin typeface="メイリオ" panose="020B0604030504040204" pitchFamily="50" charset="-128"/>
                <a:ea typeface="メイリオ" panose="020B0604030504040204" pitchFamily="50" charset="-128"/>
              </a:rPr>
              <a:t>Login</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：三田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ManagerLogin</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：三田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Menu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TeacherMenu</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Password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ManagerMenu		</a:t>
            </a:r>
            <a:r>
              <a:rPr lang="ja-JP" altLang="en-US" sz="1600" b="0" i="0" dirty="0">
                <a:solidFill>
                  <a:srgbClr val="1D1C1D"/>
                </a:solidFill>
                <a:effectLst/>
                <a:latin typeface="メイリオ" panose="020B0604030504040204" pitchFamily="50" charset="-128"/>
                <a:ea typeface="メイリオ" panose="020B0604030504040204" pitchFamily="50" charset="-128"/>
              </a:rPr>
              <a:t>：高橋</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ManagerUser</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：高橋</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ViewMenu 			</a:t>
            </a:r>
            <a:r>
              <a:rPr lang="ja-JP" altLang="en-US" sz="1600" b="0" i="0" dirty="0">
                <a:solidFill>
                  <a:srgbClr val="1D1C1D"/>
                </a:solidFill>
                <a:effectLst/>
                <a:latin typeface="メイリオ" panose="020B0604030504040204" pitchFamily="50" charset="-128"/>
                <a:ea typeface="メイリオ" panose="020B0604030504040204" pitchFamily="50" charset="-128"/>
              </a:rPr>
              <a:t>：深田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ManagerViewMenu	</a:t>
            </a:r>
            <a:r>
              <a:rPr lang="ja-JP" altLang="en-US" sz="1600" b="0" i="0" dirty="0">
                <a:solidFill>
                  <a:srgbClr val="1D1C1D"/>
                </a:solidFill>
                <a:effectLst/>
                <a:latin typeface="メイリオ" panose="020B0604030504040204" pitchFamily="50" charset="-128"/>
                <a:ea typeface="メイリオ" panose="020B0604030504040204" pitchFamily="50" charset="-128"/>
              </a:rPr>
              <a:t>：深田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Board				</a:t>
            </a:r>
            <a:r>
              <a:rPr lang="ja-JP" altLang="en-US" sz="1600" b="0" i="0" dirty="0">
                <a:solidFill>
                  <a:srgbClr val="1D1C1D"/>
                </a:solidFill>
                <a:effectLst/>
                <a:latin typeface="メイリオ" panose="020B0604030504040204" pitchFamily="50" charset="-128"/>
                <a:ea typeface="メイリオ" panose="020B0604030504040204" pitchFamily="50" charset="-128"/>
              </a:rPr>
              <a:t>：福田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ViewBoard</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：中村</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ManagerViewBoard	</a:t>
            </a:r>
            <a:r>
              <a:rPr lang="ja-JP" altLang="en-US" sz="1600"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br>
            <a:endParaRPr kumimoji="1" lang="ja-JP" altLang="en-US" dirty="0"/>
          </a:p>
        </p:txBody>
      </p:sp>
      <p:sp>
        <p:nvSpPr>
          <p:cNvPr id="17" name="正方形/長方形 16">
            <a:extLst>
              <a:ext uri="{FF2B5EF4-FFF2-40B4-BE49-F238E27FC236}">
                <a16:creationId xmlns:a16="http://schemas.microsoft.com/office/drawing/2014/main" id="{398A6E11-931B-4A27-9175-B1410AAFCE59}"/>
              </a:ext>
            </a:extLst>
          </p:cNvPr>
          <p:cNvSpPr/>
          <p:nvPr/>
        </p:nvSpPr>
        <p:spPr>
          <a:xfrm>
            <a:off x="6482211" y="2846189"/>
            <a:ext cx="3450985" cy="3271171"/>
          </a:xfrm>
          <a:prstGeom prst="rect">
            <a:avLst/>
          </a:prstGeom>
          <a:solidFill>
            <a:srgbClr val="FF0000">
              <a:alpha val="35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Login				</a:t>
            </a:r>
            <a:r>
              <a:rPr lang="ja-JP" altLang="en-US" b="0" i="0" dirty="0">
                <a:solidFill>
                  <a:srgbClr val="1D1C1D"/>
                </a:solidFill>
                <a:effectLst/>
                <a:latin typeface="メイリオ" panose="020B0604030504040204" pitchFamily="50" charset="-128"/>
                <a:ea typeface="メイリオ" panose="020B0604030504040204" pitchFamily="50" charset="-128"/>
              </a:rPr>
              <a:t>：三田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Menu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TeacherMenu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Password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MangerMenu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ManagerUser</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ViewMenu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：深田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				</a:t>
            </a:r>
            <a:r>
              <a:rPr lang="ja-JP" altLang="en-US" b="0" i="0" dirty="0">
                <a:solidFill>
                  <a:srgbClr val="1D1C1D"/>
                </a:solidFill>
                <a:effectLst/>
                <a:latin typeface="メイリオ" panose="020B0604030504040204" pitchFamily="50" charset="-128"/>
                <a:ea typeface="メイリオ" panose="020B0604030504040204" pitchFamily="50" charset="-128"/>
              </a:rPr>
              <a:t>：福田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VIewBoard</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ManagerViewBoard	</a:t>
            </a:r>
            <a:r>
              <a:rPr lang="ja-JP" altLang="en-US" b="0" i="0" dirty="0">
                <a:solidFill>
                  <a:srgbClr val="1D1C1D"/>
                </a:solidFill>
                <a:effectLst/>
                <a:latin typeface="メイリオ" panose="020B0604030504040204" pitchFamily="50" charset="-128"/>
                <a:ea typeface="メイリオ" panose="020B0604030504040204" pitchFamily="50" charset="-128"/>
              </a:rPr>
              <a:t>：中村</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14832481"/>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b="1" dirty="0"/>
              <a:t>３</a:t>
            </a:r>
            <a:r>
              <a:rPr lang="en-US" altLang="ja-JP" sz="3200" b="1" dirty="0"/>
              <a:t>.</a:t>
            </a:r>
            <a:r>
              <a:rPr lang="ja-JP" altLang="en-US" sz="3200" b="1" dirty="0"/>
              <a:t>デモンストレーション</a:t>
            </a:r>
            <a:endParaRPr lang="en-US" altLang="ja-JP" sz="3200" b="1" dirty="0"/>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7568501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2" end="2"/>
                                            </p:txEl>
                                          </p:spTgt>
                                        </p:tgtEl>
                                        <p:attrNameLst>
                                          <p:attrName>ppt_x</p:attrName>
                                          <p:attrName>ppt_y</p:attrName>
                                        </p:attrNameLst>
                                      </p:cBhvr>
                                    </p:animMotion>
                                    <p:animRot by="1500000">
                                      <p:cBhvr>
                                        <p:cTn id="7" dur="125" fill="hold">
                                          <p:stCondLst>
                                            <p:cond delay="0"/>
                                          </p:stCondLst>
                                        </p:cTn>
                                        <p:tgtEl>
                                          <p:spTgt spid="3">
                                            <p:txEl>
                                              <p:pRg st="2" end="2"/>
                                            </p:txEl>
                                          </p:spTgt>
                                        </p:tgtEl>
                                        <p:attrNameLst>
                                          <p:attrName>r</p:attrName>
                                        </p:attrNameLst>
                                      </p:cBhvr>
                                    </p:animRot>
                                    <p:animRot by="-1500000">
                                      <p:cBhvr>
                                        <p:cTn id="8" dur="125" fill="hold">
                                          <p:stCondLst>
                                            <p:cond delay="125"/>
                                          </p:stCondLst>
                                        </p:cTn>
                                        <p:tgtEl>
                                          <p:spTgt spid="3">
                                            <p:txEl>
                                              <p:pRg st="2" end="2"/>
                                            </p:txEl>
                                          </p:spTgt>
                                        </p:tgtEl>
                                        <p:attrNameLst>
                                          <p:attrName>r</p:attrName>
                                        </p:attrNameLst>
                                      </p:cBhvr>
                                    </p:animRot>
                                    <p:animRot by="-1500000">
                                      <p:cBhvr>
                                        <p:cTn id="9" dur="125" fill="hold">
                                          <p:stCondLst>
                                            <p:cond delay="250"/>
                                          </p:stCondLst>
                                        </p:cTn>
                                        <p:tgtEl>
                                          <p:spTgt spid="3">
                                            <p:txEl>
                                              <p:pRg st="2" end="2"/>
                                            </p:txEl>
                                          </p:spTgt>
                                        </p:tgtEl>
                                        <p:attrNameLst>
                                          <p:attrName>r</p:attrName>
                                        </p:attrNameLst>
                                      </p:cBhvr>
                                    </p:animRot>
                                    <p:animRot by="1500000">
                                      <p:cBhvr>
                                        <p:cTn id="10" dur="125" fill="hold">
                                          <p:stCondLst>
                                            <p:cond delay="375"/>
                                          </p:stCondLst>
                                        </p:cTn>
                                        <p:tgtEl>
                                          <p:spTgt spid="3">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b="1" dirty="0"/>
              <a:t>４</a:t>
            </a:r>
            <a:r>
              <a:rPr lang="en-US" altLang="ja-JP" sz="3200" b="1" dirty="0"/>
              <a:t>.</a:t>
            </a:r>
            <a:r>
              <a:rPr lang="ja-JP" altLang="en-US" sz="3200" b="1" dirty="0"/>
              <a:t>個人の振り返り</a:t>
            </a:r>
            <a:endParaRPr lang="en-US" altLang="ja-JP" sz="3200" b="1"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0056379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3" end="3"/>
                                            </p:txEl>
                                          </p:spTgt>
                                        </p:tgtEl>
                                        <p:attrNameLst>
                                          <p:attrName>ppt_x</p:attrName>
                                          <p:attrName>ppt_y</p:attrName>
                                        </p:attrNameLst>
                                      </p:cBhvr>
                                    </p:animMotion>
                                    <p:animRot by="1500000">
                                      <p:cBhvr>
                                        <p:cTn id="7" dur="125" fill="hold">
                                          <p:stCondLst>
                                            <p:cond delay="0"/>
                                          </p:stCondLst>
                                        </p:cTn>
                                        <p:tgtEl>
                                          <p:spTgt spid="3">
                                            <p:txEl>
                                              <p:pRg st="3" end="3"/>
                                            </p:txEl>
                                          </p:spTgt>
                                        </p:tgtEl>
                                        <p:attrNameLst>
                                          <p:attrName>r</p:attrName>
                                        </p:attrNameLst>
                                      </p:cBhvr>
                                    </p:animRot>
                                    <p:animRot by="-1500000">
                                      <p:cBhvr>
                                        <p:cTn id="8" dur="125" fill="hold">
                                          <p:stCondLst>
                                            <p:cond delay="125"/>
                                          </p:stCondLst>
                                        </p:cTn>
                                        <p:tgtEl>
                                          <p:spTgt spid="3">
                                            <p:txEl>
                                              <p:pRg st="3" end="3"/>
                                            </p:txEl>
                                          </p:spTgt>
                                        </p:tgtEl>
                                        <p:attrNameLst>
                                          <p:attrName>r</p:attrName>
                                        </p:attrNameLst>
                                      </p:cBhvr>
                                    </p:animRot>
                                    <p:animRot by="-1500000">
                                      <p:cBhvr>
                                        <p:cTn id="9" dur="125" fill="hold">
                                          <p:stCondLst>
                                            <p:cond delay="250"/>
                                          </p:stCondLst>
                                        </p:cTn>
                                        <p:tgtEl>
                                          <p:spTgt spid="3">
                                            <p:txEl>
                                              <p:pRg st="3" end="3"/>
                                            </p:txEl>
                                          </p:spTgt>
                                        </p:tgtEl>
                                        <p:attrNameLst>
                                          <p:attrName>r</p:attrName>
                                        </p:attrNameLst>
                                      </p:cBhvr>
                                    </p:animRot>
                                    <p:animRot by="1500000">
                                      <p:cBhvr>
                                        <p:cTn id="10" dur="125" fill="hold">
                                          <p:stCondLst>
                                            <p:cond delay="375"/>
                                          </p:stCondLst>
                                        </p:cTn>
                                        <p:tgtEl>
                                          <p:spTgt spid="3">
                                            <p:txEl>
                                              <p:pRg st="3" end="3"/>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チームリーダー　</a:t>
            </a:r>
            <a:r>
              <a:rPr kumimoji="1" lang="en-US" altLang="ja-JP" sz="3600" dirty="0">
                <a:solidFill>
                  <a:srgbClr val="FFFFFF"/>
                </a:solidFill>
              </a:rPr>
              <a:t>			</a:t>
            </a:r>
            <a:r>
              <a:rPr kumimoji="1" lang="ja-JP" altLang="en-US" sz="3600" dirty="0">
                <a:solidFill>
                  <a:srgbClr val="FFFFFF"/>
                </a:solidFill>
              </a:rPr>
              <a:t>深田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fld id="{8A7A6979-0714-4377-B894-6BE4C2D6E202}" type="slidenum">
              <a:rPr lang="en-US" smtClean="0"/>
              <a:pPr/>
              <a:t>24</a:t>
            </a:fld>
            <a:endParaRPr lang="en-US" dirty="0"/>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個人とチームでの開発の違いを知り知識を身に付ける。</a:t>
            </a:r>
            <a:endParaRPr kumimoji="1" lang="ja-JP" altLang="en-US" sz="2000" dirty="0">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チームで開発する際に情報の共有が一番重要であることを学んだ。</a:t>
            </a:r>
            <a:br>
              <a:rPr lang="ja-JP" altLang="en-US" sz="2000" dirty="0">
                <a:latin typeface="メイリオ" panose="020B0604030504040204" pitchFamily="50" charset="-128"/>
                <a:ea typeface="メイリオ" panose="020B0604030504040204" pitchFamily="50" charset="-128"/>
              </a:rPr>
            </a:br>
            <a:r>
              <a:rPr lang="en-US" altLang="ja-JP" sz="2000" b="0" i="0" dirty="0">
                <a:solidFill>
                  <a:srgbClr val="1D1C1D"/>
                </a:solidFill>
                <a:effectLst/>
                <a:latin typeface="メイリオ" panose="020B0604030504040204" pitchFamily="50" charset="-128"/>
                <a:ea typeface="メイリオ" panose="020B0604030504040204" pitchFamily="50" charset="-128"/>
              </a:rPr>
              <a:t>1</a:t>
            </a:r>
            <a:r>
              <a:rPr lang="ja-JP" altLang="en-US" sz="2000" b="0" i="0" dirty="0">
                <a:solidFill>
                  <a:srgbClr val="1D1C1D"/>
                </a:solidFill>
                <a:effectLst/>
                <a:latin typeface="メイリオ" panose="020B0604030504040204" pitchFamily="50" charset="-128"/>
                <a:ea typeface="メイリオ" panose="020B0604030504040204" pitchFamily="50" charset="-128"/>
              </a:rPr>
              <a:t>から開発をしたことで楽しさを知り、質問等することで知識も深まった。</a:t>
            </a:r>
            <a:endParaRPr kumimoji="1" lang="ja-JP" altLang="en-US" sz="2000" dirty="0">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知識等、まだまだ足りていない部分が</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ほとんどなのでこの研修の成果を生かしつつ、</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r>
              <a:rPr lang="ja-JP" altLang="en-US" sz="2000" b="0" i="0" dirty="0">
                <a:solidFill>
                  <a:srgbClr val="1D1C1D"/>
                </a:solidFill>
                <a:effectLst/>
                <a:latin typeface="メイリオ" panose="020B0604030504040204" pitchFamily="50" charset="-128"/>
                <a:ea typeface="メイリオ" panose="020B0604030504040204" pitchFamily="50" charset="-128"/>
              </a:rPr>
              <a:t>会社の先輩方からたくさん知識を吸収していき成長していく</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63929577"/>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DBA</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三田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自分の意見を分かりやすく伝えること。</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最初の頃は自分の意見がうまく伝わらず、情報共有の難しさを感じた。</a:t>
            </a: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開発を進めていくうちに、少しずつ自分の意見をうまく伝えることが出来た。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研修で習ったことを復習していき、新しい知識を学ぶ際は楽しんでいきたい。</a:t>
            </a:r>
          </a:p>
        </p:txBody>
      </p:sp>
    </p:spTree>
    <p:extLst>
      <p:ext uri="{BB962C8B-B14F-4D97-AF65-F5344CB8AC3E}">
        <p14:creationId xmlns:p14="http://schemas.microsoft.com/office/powerpoint/2010/main" val="1343224922"/>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latin typeface="メイリオ" panose="020B0604030504040204" pitchFamily="50" charset="-128"/>
                <a:ea typeface="メイリオ" panose="020B0604030504040204" pitchFamily="50" charset="-128"/>
              </a:rPr>
              <a:t>構成管理</a:t>
            </a:r>
            <a:r>
              <a:rPr kumimoji="1" lang="ja-JP" altLang="en-US" sz="3600" dirty="0">
                <a:solidFill>
                  <a:srgbClr val="FFFFFF"/>
                </a:solidFill>
                <a:latin typeface="メイリオ" panose="020B0604030504040204" pitchFamily="50" charset="-128"/>
                <a:ea typeface="メイリオ" panose="020B0604030504040204" pitchFamily="50" charset="-128"/>
              </a:rPr>
              <a:t>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中村</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チームにおける自分の立ち位置を理解して開発に取り組</a:t>
            </a:r>
            <a:r>
              <a:rPr lang="ja-JP" altLang="en-US" sz="2000" b="0" i="0" dirty="0">
                <a:solidFill>
                  <a:schemeClr val="tx1"/>
                </a:solidFill>
                <a:effectLst/>
                <a:latin typeface="メイリオ" panose="020B0604030504040204" pitchFamily="50" charset="-128"/>
                <a:ea typeface="メイリオ" panose="020B0604030504040204" pitchFamily="50" charset="-128"/>
              </a:rPr>
              <a:t>む</a:t>
            </a:r>
            <a:r>
              <a:rPr kumimoji="1" lang="ja-JP" altLang="en-US" sz="2000" dirty="0">
                <a:solidFill>
                  <a:schemeClr val="tx1"/>
                </a:solidFill>
                <a:latin typeface="メイリオ" panose="020B0604030504040204" pitchFamily="50" charset="-128"/>
                <a:ea typeface="メイリオ" panose="020B0604030504040204" pitchFamily="50" charset="-128"/>
              </a:rPr>
              <a:t>。</a:t>
            </a:r>
            <a:endParaRPr lang="en-US" altLang="ja-JP" sz="2000" b="0" i="0" dirty="0">
              <a:solidFill>
                <a:schemeClr val="tx1"/>
              </a:solidFill>
              <a:effectLst/>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r>
              <a:rPr lang="ja-JP" altLang="en-US" sz="2000" b="0" i="0" dirty="0">
                <a:solidFill>
                  <a:srgbClr val="1D1C1D"/>
                </a:solidFill>
                <a:effectLst/>
                <a:latin typeface="メイリオ" panose="020B0604030504040204" pitchFamily="50" charset="-128"/>
                <a:ea typeface="メイリオ" panose="020B0604030504040204" pitchFamily="50" charset="-128"/>
              </a:rPr>
              <a:t>経験者という立ち位置を理解したうえで意識的に率先してチームに働きかけることができた。</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チームで開発を行う際の認識の共通化とそれに伴い、コミュニケーションを取ることの難しさを味わった。</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個々に見合ったコミュニケーションの取り方ができなかったので、</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自分や他人をより客観視するように意識付ける</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03966725"/>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latin typeface="メイリオ" panose="020B0604030504040204" pitchFamily="50" charset="-128"/>
                <a:ea typeface="メイリオ" panose="020B0604030504040204" pitchFamily="50" charset="-128"/>
              </a:rPr>
              <a:t>発表担当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福田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latin typeface="メイリオ" panose="020B0604030504040204" pitchFamily="50" charset="-128"/>
                <a:ea typeface="メイリオ" panose="020B0604030504040204" pitchFamily="50" charset="-128"/>
              </a:rPr>
              <a:t>目標</a:t>
            </a:r>
            <a:endParaRPr kumimoji="1" lang="en-US" altLang="ja-JP" dirty="0">
              <a:latin typeface="メイリオ" panose="020B0604030504040204" pitchFamily="50" charset="-128"/>
              <a:ea typeface="メイリオ" panose="020B0604030504040204" pitchFamily="50" charset="-128"/>
            </a:endParaRPr>
          </a:p>
          <a:p>
            <a:pPr marL="0" indent="0">
              <a:buNone/>
            </a:pPr>
            <a:endParaRPr lang="en-US" altLang="ja-JP" dirty="0"/>
          </a:p>
          <a:p>
            <a:pPr marL="0" indent="0">
              <a:buNone/>
            </a:pPr>
            <a:endParaRPr lang="en-US" altLang="ja-JP" dirty="0"/>
          </a:p>
          <a:p>
            <a:pPr marL="0" indent="0">
              <a:buNone/>
            </a:pPr>
            <a:r>
              <a:rPr lang="ja-JP" altLang="en-US" dirty="0">
                <a:latin typeface="メイリオ" panose="020B0604030504040204" pitchFamily="50" charset="-128"/>
                <a:ea typeface="メイリオ" panose="020B0604030504040204" pitchFamily="50" charset="-128"/>
              </a:rPr>
              <a:t>成果</a:t>
            </a:r>
            <a:endParaRPr lang="en-US" altLang="ja-JP" dirty="0">
              <a:latin typeface="メイリオ" panose="020B0604030504040204" pitchFamily="50" charset="-128"/>
              <a:ea typeface="メイリオ" panose="020B0604030504040204" pitchFamily="50" charset="-128"/>
            </a:endParaRPr>
          </a:p>
          <a:p>
            <a:endParaRPr kumimoji="1" lang="en-US" altLang="ja-JP" dirty="0"/>
          </a:p>
          <a:p>
            <a:endParaRPr lang="en-US" altLang="ja-JP" dirty="0"/>
          </a:p>
          <a:p>
            <a:pPr marL="0" indent="0">
              <a:buNone/>
            </a:pPr>
            <a:endParaRPr kumimoji="1" lang="en-US" altLang="ja-JP" dirty="0"/>
          </a:p>
          <a:p>
            <a:pPr marL="0" indent="0">
              <a:buNone/>
            </a:pPr>
            <a:r>
              <a:rPr kumimoji="1" lang="ja-JP" altLang="en-US" dirty="0">
                <a:latin typeface="メイリオ" panose="020B0604030504040204" pitchFamily="50" charset="-128"/>
                <a:ea typeface="メイリオ" panose="020B0604030504040204" pitchFamily="50" charset="-128"/>
              </a:rPr>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000" dirty="0">
                <a:solidFill>
                  <a:schemeClr val="tx1"/>
                </a:solidFill>
                <a:latin typeface="メイリオ" panose="020B0604030504040204" pitchFamily="50" charset="-128"/>
                <a:ea typeface="メイリオ" panose="020B0604030504040204" pitchFamily="50" charset="-128"/>
              </a:rPr>
              <a:t>チーム開発の大変さを知る。</a:t>
            </a:r>
            <a:endParaRPr kumimoji="1" lang="en-US" altLang="ja-JP" sz="2000" dirty="0">
              <a:solidFill>
                <a:schemeClr val="tx1"/>
              </a:solidFill>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ja-JP" altLang="en-US" sz="2000" dirty="0">
                <a:solidFill>
                  <a:schemeClr val="tx1"/>
                </a:solidFill>
                <a:latin typeface="メイリオ" panose="020B0604030504040204" pitchFamily="50" charset="-128"/>
                <a:ea typeface="メイリオ" panose="020B0604030504040204" pitchFamily="50" charset="-128"/>
              </a:rPr>
              <a:t>１から作り出すことの楽しさを知った。</a:t>
            </a:r>
            <a:endParaRPr lang="en-US" altLang="ja-JP" sz="2000" dirty="0">
              <a:solidFill>
                <a:schemeClr val="tx1"/>
              </a:solidFill>
              <a:latin typeface="メイリオ" panose="020B0604030504040204" pitchFamily="50" charset="-128"/>
              <a:ea typeface="メイリオ" panose="020B0604030504040204" pitchFamily="50" charset="-128"/>
            </a:endParaRPr>
          </a:p>
          <a:p>
            <a:pPr marL="0" indent="0">
              <a:buNone/>
            </a:pPr>
            <a:r>
              <a:rPr lang="ja-JP" altLang="en-US" sz="2000" dirty="0">
                <a:solidFill>
                  <a:schemeClr val="tx1"/>
                </a:solidFill>
                <a:latin typeface="メイリオ" panose="020B0604030504040204" pitchFamily="50" charset="-128"/>
                <a:ea typeface="メイリオ" panose="020B0604030504040204" pitchFamily="50" charset="-128"/>
              </a:rPr>
              <a:t>報連相や情報共有は簡単なようで難しいことを知った。</a:t>
            </a:r>
            <a:endParaRPr kumimoji="1" lang="en-US" altLang="ja-JP" sz="2000" dirty="0">
              <a:solidFill>
                <a:schemeClr val="tx1"/>
              </a:solidFill>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sz="2000" dirty="0">
                <a:solidFill>
                  <a:schemeClr val="tx1"/>
                </a:solidFill>
                <a:latin typeface="メイリオ" panose="020B0604030504040204" pitchFamily="50" charset="-128"/>
                <a:ea typeface="メイリオ" panose="020B0604030504040204" pitchFamily="50" charset="-128"/>
              </a:rPr>
              <a:t>DAO</a:t>
            </a:r>
            <a:r>
              <a:rPr lang="ja-JP" altLang="en-US" sz="2000" dirty="0">
                <a:solidFill>
                  <a:schemeClr val="tx1"/>
                </a:solidFill>
                <a:latin typeface="メイリオ" panose="020B0604030504040204" pitchFamily="50" charset="-128"/>
                <a:ea typeface="メイリオ" panose="020B0604030504040204" pitchFamily="50" charset="-128"/>
              </a:rPr>
              <a:t>と</a:t>
            </a:r>
            <a:r>
              <a:rPr lang="en-US" altLang="ja-JP" sz="2000" dirty="0">
                <a:solidFill>
                  <a:schemeClr val="tx1"/>
                </a:solidFill>
                <a:latin typeface="メイリオ" panose="020B0604030504040204" pitchFamily="50" charset="-128"/>
                <a:ea typeface="メイリオ" panose="020B0604030504040204" pitchFamily="50" charset="-128"/>
              </a:rPr>
              <a:t>Servlet</a:t>
            </a:r>
            <a:r>
              <a:rPr lang="ja-JP" altLang="en-US" sz="2000" dirty="0">
                <a:solidFill>
                  <a:schemeClr val="tx1"/>
                </a:solidFill>
                <a:latin typeface="メイリオ" panose="020B0604030504040204" pitchFamily="50" charset="-128"/>
                <a:ea typeface="メイリオ" panose="020B0604030504040204" pitchFamily="50" charset="-128"/>
              </a:rPr>
              <a:t>がまだまだ苦手なので勉強する。</a:t>
            </a:r>
            <a:endParaRPr lang="en-US" altLang="ja-JP" sz="2000" dirty="0">
              <a:solidFill>
                <a:schemeClr val="tx1"/>
              </a:solidFill>
              <a:latin typeface="メイリオ" panose="020B0604030504040204" pitchFamily="50" charset="-128"/>
              <a:ea typeface="メイリオ" panose="020B0604030504040204" pitchFamily="50" charset="-128"/>
            </a:endParaRPr>
          </a:p>
          <a:p>
            <a:pPr marL="0" indent="0">
              <a:buNone/>
            </a:pPr>
            <a:r>
              <a:rPr kumimoji="1" lang="ja-JP" altLang="en-US" sz="2000" dirty="0">
                <a:solidFill>
                  <a:schemeClr val="tx1"/>
                </a:solidFill>
                <a:latin typeface="メイリオ" panose="020B0604030504040204" pitchFamily="50" charset="-128"/>
                <a:ea typeface="メイリオ" panose="020B0604030504040204" pitchFamily="50" charset="-128"/>
              </a:rPr>
              <a:t>分からないときに考え込みすぎるのですぐに聞く。</a:t>
            </a:r>
          </a:p>
        </p:txBody>
      </p:sp>
    </p:spTree>
    <p:extLst>
      <p:ext uri="{BB962C8B-B14F-4D97-AF65-F5344CB8AC3E}">
        <p14:creationId xmlns:p14="http://schemas.microsoft.com/office/powerpoint/2010/main" val="998862257"/>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コミュニケーション</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高橋</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チームで開発することを体験する。</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要件定義からプログラミングまでを経験したことで、</a:t>
            </a:r>
            <a:endParaRPr kumimoji="1" lang="en-US" altLang="ja-JP"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開発の一連の流れをイメージすることができた。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データの流れを意識してプログラムを書くようにする。</a:t>
            </a:r>
            <a:endParaRPr kumimoji="1" lang="en-US" altLang="ja-JP"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dirty="0">
                <a:solidFill>
                  <a:schemeClr val="tx1"/>
                </a:solidFill>
                <a:latin typeface="Corbel" panose="020B0503020204020204"/>
                <a:ea typeface="メイリオ" panose="020B0604030504040204" pitchFamily="50" charset="-128"/>
              </a:rPr>
              <a:t>プログラミングの順番を意識する。</a:t>
            </a:r>
            <a:endParaRPr kumimoji="1" lang="en-US" altLang="ja-JP" sz="2000" dirty="0">
              <a:solidFill>
                <a:schemeClr val="tx1"/>
              </a:solidFill>
              <a:latin typeface="Corbel" panose="020B0503020204020204"/>
              <a:ea typeface="メイリオ" panose="020B0604030504040204" pitchFamily="50" charset="-128"/>
            </a:endParaRPr>
          </a:p>
        </p:txBody>
      </p:sp>
    </p:spTree>
    <p:extLst>
      <p:ext uri="{BB962C8B-B14F-4D97-AF65-F5344CB8AC3E}">
        <p14:creationId xmlns:p14="http://schemas.microsoft.com/office/powerpoint/2010/main" val="993649433"/>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品質管理担当　</a:t>
            </a:r>
            <a:r>
              <a:rPr kumimoji="1" lang="en-US" altLang="ja-JP" sz="3600" dirty="0">
                <a:solidFill>
                  <a:srgbClr val="FFFFFF"/>
                </a:solidFill>
              </a:rPr>
              <a:t>				</a:t>
            </a:r>
            <a:r>
              <a:rPr kumimoji="1" lang="ja-JP" altLang="en-US" sz="3600" dirty="0">
                <a:solidFill>
                  <a:srgbClr val="FFFFFF"/>
                </a:solidFill>
              </a:rPr>
              <a:t>新川</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チームで開発するうえで何が大切かを学びながら開発をする。</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報連相の重要さ（必要以上にコミュニケーションをとる意識で行うこと）</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自分のイメージと同じものを全体で共有することの難しさ</a:t>
            </a:r>
            <a:endParaRPr kumimoji="1" lang="ja-JP" altLang="en-US" sz="20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教えてもらったことを忘れてしまうという事が目立ち、</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常に文字に残す等、意識していきたい。</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998054549"/>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t>１</a:t>
            </a:r>
            <a:r>
              <a:rPr lang="en-US" altLang="ja-JP" sz="3200" dirty="0"/>
              <a:t>.</a:t>
            </a:r>
            <a:r>
              <a:rPr lang="ja-JP" altLang="en-US" sz="3200" dirty="0"/>
              <a:t>制作物について</a:t>
            </a:r>
            <a:endParaRPr lang="en-US" altLang="ja-JP" sz="3200" dirty="0"/>
          </a:p>
          <a:p>
            <a:pPr marL="0" indent="0">
              <a:buNone/>
            </a:pPr>
            <a:r>
              <a:rPr lang="ja-JP" altLang="en-US" sz="3200" dirty="0"/>
              <a:t>２</a:t>
            </a:r>
            <a:r>
              <a:rPr lang="en-US" altLang="ja-JP" sz="3200" dirty="0"/>
              <a:t>.</a:t>
            </a:r>
            <a:r>
              <a:rPr lang="ja-JP" altLang="en-US" sz="3200" dirty="0"/>
              <a:t>チーム紹介</a:t>
            </a:r>
            <a:endParaRPr lang="en-US" altLang="ja-JP" sz="3200" dirty="0"/>
          </a:p>
          <a:p>
            <a:pPr marL="0" indent="0">
              <a:buNone/>
            </a:pPr>
            <a:r>
              <a:rPr lang="ja-JP" altLang="en-US" sz="3200" dirty="0"/>
              <a:t>３</a:t>
            </a:r>
            <a:r>
              <a:rPr lang="en-US" altLang="ja-JP" sz="3200" dirty="0"/>
              <a:t>.</a:t>
            </a:r>
            <a:r>
              <a:rPr lang="ja-JP" altLang="en-US" sz="3200" dirty="0"/>
              <a:t>デモンストレーション</a:t>
            </a:r>
            <a:endParaRPr lang="en-US" altLang="ja-JP" sz="3200" dirty="0"/>
          </a:p>
          <a:p>
            <a:pPr marL="0" indent="0">
              <a:buNone/>
            </a:pPr>
            <a:r>
              <a:rPr lang="ja-JP" altLang="en-US" sz="3200" dirty="0"/>
              <a:t>４</a:t>
            </a:r>
            <a:r>
              <a:rPr lang="en-US" altLang="ja-JP" sz="3200" dirty="0"/>
              <a:t>.</a:t>
            </a:r>
            <a:r>
              <a:rPr lang="ja-JP" altLang="en-US" sz="3200" dirty="0"/>
              <a:t>個人の振り返り</a:t>
            </a:r>
            <a:endParaRPr lang="en-US" altLang="ja-JP" sz="3200"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10140711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1930BF4-9955-4F88-A202-566B34854921}"/>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謝辞</a:t>
            </a:r>
          </a:p>
        </p:txBody>
      </p:sp>
      <p:sp>
        <p:nvSpPr>
          <p:cNvPr id="3" name="コンテンツ プレースホルダー 2">
            <a:extLst>
              <a:ext uri="{FF2B5EF4-FFF2-40B4-BE49-F238E27FC236}">
                <a16:creationId xmlns:a16="http://schemas.microsoft.com/office/drawing/2014/main" id="{A09734EA-8EF2-4BEE-9BAE-6761972EAF54}"/>
              </a:ext>
            </a:extLst>
          </p:cNvPr>
          <p:cNvSpPr>
            <a:spLocks noGrp="1"/>
          </p:cNvSpPr>
          <p:nvPr>
            <p:ph idx="1"/>
          </p:nvPr>
        </p:nvSpPr>
        <p:spPr>
          <a:xfrm>
            <a:off x="1786248" y="2459256"/>
            <a:ext cx="9345811" cy="3756991"/>
          </a:xfrm>
        </p:spPr>
        <p:txBody>
          <a:bodyPr>
            <a:normAutofit/>
          </a:bodyPr>
          <a:lstStyle/>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システムの作成にあたり、丁寧に教えて下さった先生方、</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講義のサポートをしていただいた</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DOJO</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運営局の皆様</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ありがとうございました。</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最後になりましたが、今回の研修に参加する機会を</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いただけたことに感謝申し上げます。</a:t>
            </a:r>
          </a:p>
        </p:txBody>
      </p:sp>
      <p:sp>
        <p:nvSpPr>
          <p:cNvPr id="4" name="スライド番号プレースホルダー 3">
            <a:extLst>
              <a:ext uri="{FF2B5EF4-FFF2-40B4-BE49-F238E27FC236}">
                <a16:creationId xmlns:a16="http://schemas.microsoft.com/office/drawing/2014/main" id="{F0669586-AA00-4D46-9076-93952244B60E}"/>
              </a:ext>
            </a:extLst>
          </p:cNvPr>
          <p:cNvSpPr>
            <a:spLocks noGrp="1"/>
          </p:cNvSpPr>
          <p:nvPr>
            <p:ph type="sldNum" sz="quarter" idx="12"/>
          </p:nvPr>
        </p:nvSpPr>
        <p:spPr/>
        <p:txBody>
          <a:bodyPr/>
          <a:lstStyle/>
          <a:p>
            <a:fld id="{8A7A6979-0714-4377-B894-6BE4C2D6E202}" type="slidenum">
              <a:rPr lang="en-US" smtClean="0"/>
              <a:pPr/>
              <a:t>30</a:t>
            </a:fld>
            <a:endParaRPr lang="en-US" dirty="0"/>
          </a:p>
        </p:txBody>
      </p:sp>
      <p:grpSp>
        <p:nvGrpSpPr>
          <p:cNvPr id="7" name="グループ化 6">
            <a:extLst>
              <a:ext uri="{FF2B5EF4-FFF2-40B4-BE49-F238E27FC236}">
                <a16:creationId xmlns:a16="http://schemas.microsoft.com/office/drawing/2014/main" id="{09665342-8DA0-4248-BBCF-EE30E40F3F9B}"/>
              </a:ext>
            </a:extLst>
          </p:cNvPr>
          <p:cNvGrpSpPr/>
          <p:nvPr/>
        </p:nvGrpSpPr>
        <p:grpSpPr>
          <a:xfrm>
            <a:off x="9251649" y="5244544"/>
            <a:ext cx="1407278" cy="1178310"/>
            <a:chOff x="8134287" y="2623930"/>
            <a:chExt cx="3770758" cy="3179389"/>
          </a:xfrm>
        </p:grpSpPr>
        <p:pic>
          <p:nvPicPr>
            <p:cNvPr id="9" name="図 8" descr="卵の形をしたケーキ&#10;&#10;中程度の精度で自動的に生成された説明">
              <a:extLst>
                <a:ext uri="{FF2B5EF4-FFF2-40B4-BE49-F238E27FC236}">
                  <a16:creationId xmlns:a16="http://schemas.microsoft.com/office/drawing/2014/main" id="{D2E331C0-A7B6-4547-AE16-881EF80D8866}"/>
                </a:ext>
              </a:extLst>
            </p:cNvPr>
            <p:cNvPicPr>
              <a:picLocks noChangeAspect="1"/>
            </p:cNvPicPr>
            <p:nvPr/>
          </p:nvPicPr>
          <p:blipFill>
            <a:blip r:embed="rId2"/>
            <a:stretch>
              <a:fillRect/>
            </a:stretch>
          </p:blipFill>
          <p:spPr>
            <a:xfrm>
              <a:off x="9060293" y="2623930"/>
              <a:ext cx="2844752" cy="2531829"/>
            </a:xfrm>
            <a:prstGeom prst="rect">
              <a:avLst/>
            </a:prstGeom>
          </p:spPr>
        </p:pic>
        <p:pic>
          <p:nvPicPr>
            <p:cNvPr id="11" name="図 10" descr="食品, 花 が含まれている画像&#10;&#10;自動的に生成された説明">
              <a:extLst>
                <a:ext uri="{FF2B5EF4-FFF2-40B4-BE49-F238E27FC236}">
                  <a16:creationId xmlns:a16="http://schemas.microsoft.com/office/drawing/2014/main" id="{5E8F5085-7E0B-4D31-83D5-1FB64378ED9B}"/>
                </a:ext>
              </a:extLst>
            </p:cNvPr>
            <p:cNvPicPr>
              <a:picLocks noChangeAspect="1"/>
            </p:cNvPicPr>
            <p:nvPr/>
          </p:nvPicPr>
          <p:blipFill>
            <a:blip r:embed="rId3"/>
            <a:stretch>
              <a:fillRect/>
            </a:stretch>
          </p:blipFill>
          <p:spPr>
            <a:xfrm>
              <a:off x="8134287" y="3540333"/>
              <a:ext cx="2348382" cy="2262986"/>
            </a:xfrm>
            <a:prstGeom prst="rect">
              <a:avLst/>
            </a:prstGeom>
          </p:spPr>
        </p:pic>
      </p:grpSp>
    </p:spTree>
    <p:extLst>
      <p:ext uri="{BB962C8B-B14F-4D97-AF65-F5344CB8AC3E}">
        <p14:creationId xmlns:p14="http://schemas.microsoft.com/office/powerpoint/2010/main" val="252807931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b="1" dirty="0"/>
              <a:t>１</a:t>
            </a:r>
            <a:r>
              <a:rPr lang="en-US" altLang="ja-JP" sz="3200" b="1" dirty="0"/>
              <a:t>.</a:t>
            </a:r>
            <a:r>
              <a:rPr lang="ja-JP" altLang="en-US" sz="3200" b="1" dirty="0"/>
              <a:t>制作物について</a:t>
            </a:r>
            <a:endParaRPr lang="en-US" altLang="ja-JP" sz="3200" b="1" dirty="0"/>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1053851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0" end="0"/>
                                            </p:txEl>
                                          </p:spTgt>
                                        </p:tgtEl>
                                        <p:attrNameLst>
                                          <p:attrName>ppt_x</p:attrName>
                                          <p:attrName>ppt_y</p:attrName>
                                        </p:attrNameLst>
                                      </p:cBhvr>
                                    </p:animMotion>
                                    <p:animRot by="1500000">
                                      <p:cBhvr>
                                        <p:cTn id="7" dur="125" fill="hold">
                                          <p:stCondLst>
                                            <p:cond delay="0"/>
                                          </p:stCondLst>
                                        </p:cTn>
                                        <p:tgtEl>
                                          <p:spTgt spid="3">
                                            <p:txEl>
                                              <p:pRg st="0" end="0"/>
                                            </p:txEl>
                                          </p:spTgt>
                                        </p:tgtEl>
                                        <p:attrNameLst>
                                          <p:attrName>r</p:attrName>
                                        </p:attrNameLst>
                                      </p:cBhvr>
                                    </p:animRot>
                                    <p:animRot by="-1500000">
                                      <p:cBhvr>
                                        <p:cTn id="8" dur="125" fill="hold">
                                          <p:stCondLst>
                                            <p:cond delay="125"/>
                                          </p:stCondLst>
                                        </p:cTn>
                                        <p:tgtEl>
                                          <p:spTgt spid="3">
                                            <p:txEl>
                                              <p:pRg st="0" end="0"/>
                                            </p:txEl>
                                          </p:spTgt>
                                        </p:tgtEl>
                                        <p:attrNameLst>
                                          <p:attrName>r</p:attrName>
                                        </p:attrNameLst>
                                      </p:cBhvr>
                                    </p:animRot>
                                    <p:animRot by="-1500000">
                                      <p:cBhvr>
                                        <p:cTn id="9" dur="125" fill="hold">
                                          <p:stCondLst>
                                            <p:cond delay="250"/>
                                          </p:stCondLst>
                                        </p:cTn>
                                        <p:tgtEl>
                                          <p:spTgt spid="3">
                                            <p:txEl>
                                              <p:pRg st="0" end="0"/>
                                            </p:txEl>
                                          </p:spTgt>
                                        </p:tgtEl>
                                        <p:attrNameLst>
                                          <p:attrName>r</p:attrName>
                                        </p:attrNameLst>
                                      </p:cBhvr>
                                    </p:animRot>
                                    <p:animRot by="1500000">
                                      <p:cBhvr>
                                        <p:cTn id="10" dur="125" fill="hold">
                                          <p:stCondLst>
                                            <p:cond delay="375"/>
                                          </p:stCondLst>
                                        </p:cTn>
                                        <p:tgtEl>
                                          <p:spTgt spid="3">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E7C8E186-CC1F-4D65-861E-35EC5406945B}"/>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A4E71CC-717A-43C6-9AC9-E88CE0F70B6D}"/>
              </a:ext>
            </a:extLst>
          </p:cNvPr>
          <p:cNvSpPr>
            <a:spLocks noGrp="1"/>
          </p:cNvSpPr>
          <p:nvPr>
            <p:ph idx="1"/>
          </p:nvPr>
        </p:nvSpPr>
        <p:spPr>
          <a:xfrm>
            <a:off x="1447965" y="1989626"/>
            <a:ext cx="8497672" cy="528605"/>
          </a:xfrm>
        </p:spPr>
        <p:txBody>
          <a:bodyPr>
            <a:normAutofit fontScale="25000" lnSpcReduction="20000"/>
          </a:bodyPr>
          <a:lstStyle/>
          <a:p>
            <a:pPr marL="0" indent="0">
              <a:buNone/>
            </a:pPr>
            <a:r>
              <a:rPr kumimoji="1" lang="en-US" altLang="ja-JP" sz="9600" dirty="0"/>
              <a:t>DOJO</a:t>
            </a:r>
            <a:r>
              <a:rPr kumimoji="1" lang="ja-JP" altLang="en-US" sz="9600" dirty="0"/>
              <a:t>運営局の方へのヒアリング</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
        <p:nvSpPr>
          <p:cNvPr id="4" name="スライド番号プレースホルダー 3">
            <a:extLst>
              <a:ext uri="{FF2B5EF4-FFF2-40B4-BE49-F238E27FC236}">
                <a16:creationId xmlns:a16="http://schemas.microsoft.com/office/drawing/2014/main" id="{1032E3A8-AC41-4F63-9FE7-F44BCC89B9B2}"/>
              </a:ext>
            </a:extLst>
          </p:cNvPr>
          <p:cNvSpPr>
            <a:spLocks noGrp="1"/>
          </p:cNvSpPr>
          <p:nvPr>
            <p:ph type="sldNum" sz="quarter" idx="12"/>
          </p:nvPr>
        </p:nvSpPr>
        <p:spPr/>
        <p:txBody>
          <a:bodyPr/>
          <a:lstStyle/>
          <a:p>
            <a:fld id="{8A7A6979-0714-4377-B894-6BE4C2D6E202}" type="slidenum">
              <a:rPr lang="en-US" smtClean="0"/>
              <a:pPr/>
              <a:t>5</a:t>
            </a:fld>
            <a:endParaRPr lang="en-US" dirty="0"/>
          </a:p>
        </p:txBody>
      </p:sp>
      <p:pic>
        <p:nvPicPr>
          <p:cNvPr id="6" name="図 5" descr="黒いバックグラウンドの前に座っている人形&#10;&#10;低い精度で自動的に生成された説明">
            <a:extLst>
              <a:ext uri="{FF2B5EF4-FFF2-40B4-BE49-F238E27FC236}">
                <a16:creationId xmlns:a16="http://schemas.microsoft.com/office/drawing/2014/main" id="{4530FC8E-E0EF-48B6-955B-2BB26C08F565}"/>
              </a:ext>
            </a:extLst>
          </p:cNvPr>
          <p:cNvPicPr>
            <a:picLocks noChangeAspect="1"/>
          </p:cNvPicPr>
          <p:nvPr/>
        </p:nvPicPr>
        <p:blipFill>
          <a:blip r:embed="rId3"/>
          <a:stretch>
            <a:fillRect/>
          </a:stretch>
        </p:blipFill>
        <p:spPr>
          <a:xfrm>
            <a:off x="8435977" y="2518231"/>
            <a:ext cx="1509660" cy="1910962"/>
          </a:xfrm>
          <a:prstGeom prst="rect">
            <a:avLst/>
          </a:prstGeom>
        </p:spPr>
      </p:pic>
      <p:pic>
        <p:nvPicPr>
          <p:cNvPr id="9" name="図 8" descr="男性の顔の絵&#10;&#10;低い精度で自動的に生成された説明">
            <a:extLst>
              <a:ext uri="{FF2B5EF4-FFF2-40B4-BE49-F238E27FC236}">
                <a16:creationId xmlns:a16="http://schemas.microsoft.com/office/drawing/2014/main" id="{7C1E8095-5280-49F1-816B-5151C952EFB3}"/>
              </a:ext>
            </a:extLst>
          </p:cNvPr>
          <p:cNvPicPr>
            <a:picLocks noChangeAspect="1"/>
          </p:cNvPicPr>
          <p:nvPr/>
        </p:nvPicPr>
        <p:blipFill>
          <a:blip r:embed="rId4"/>
          <a:stretch>
            <a:fillRect/>
          </a:stretch>
        </p:blipFill>
        <p:spPr>
          <a:xfrm>
            <a:off x="2024957" y="4511892"/>
            <a:ext cx="1509660" cy="1910962"/>
          </a:xfrm>
          <a:prstGeom prst="rect">
            <a:avLst/>
          </a:prstGeom>
        </p:spPr>
      </p:pic>
      <p:sp>
        <p:nvSpPr>
          <p:cNvPr id="5" name="吹き出し: 角を丸めた四角形 4">
            <a:extLst>
              <a:ext uri="{FF2B5EF4-FFF2-40B4-BE49-F238E27FC236}">
                <a16:creationId xmlns:a16="http://schemas.microsoft.com/office/drawing/2014/main" id="{F1071F41-5A0A-437D-8EA9-E7FE085F175E}"/>
              </a:ext>
            </a:extLst>
          </p:cNvPr>
          <p:cNvSpPr/>
          <p:nvPr/>
        </p:nvSpPr>
        <p:spPr>
          <a:xfrm>
            <a:off x="4068417" y="4688115"/>
            <a:ext cx="5632174" cy="1394633"/>
          </a:xfrm>
          <a:prstGeom prst="wedgeRoundRectCallout">
            <a:avLst>
              <a:gd name="adj1" fmla="val -62009"/>
              <a:gd name="adj2" fmla="val -6425"/>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000" b="1" dirty="0">
                <a:solidFill>
                  <a:schemeClr val="tx1"/>
                </a:solidFill>
                <a:ea typeface="メイリオ" panose="020B0604030504040204" pitchFamily="50" charset="-128"/>
              </a:rPr>
              <a:t>　表情・声色での把握ができない</a:t>
            </a:r>
            <a:endParaRPr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　自己申告に頼ってしまう</a:t>
            </a:r>
            <a:endParaRPr kumimoji="1" lang="ja-JP" altLang="en-US" sz="2000" b="1" dirty="0">
              <a:solidFill>
                <a:schemeClr val="tx1"/>
              </a:solidFill>
              <a:ea typeface="メイリオ" panose="020B0604030504040204" pitchFamily="50" charset="-128"/>
            </a:endParaRPr>
          </a:p>
        </p:txBody>
      </p:sp>
      <p:sp>
        <p:nvSpPr>
          <p:cNvPr id="7" name="吹き出し: 角を丸めた四角形 6">
            <a:extLst>
              <a:ext uri="{FF2B5EF4-FFF2-40B4-BE49-F238E27FC236}">
                <a16:creationId xmlns:a16="http://schemas.microsoft.com/office/drawing/2014/main" id="{992D78C2-2E98-4184-AC3B-8E0F6FB4302F}"/>
              </a:ext>
            </a:extLst>
          </p:cNvPr>
          <p:cNvSpPr/>
          <p:nvPr/>
        </p:nvSpPr>
        <p:spPr>
          <a:xfrm>
            <a:off x="2246363" y="2698594"/>
            <a:ext cx="5422765" cy="1378152"/>
          </a:xfrm>
          <a:prstGeom prst="wedgeRoundRectCallout">
            <a:avLst>
              <a:gd name="adj1" fmla="val 64456"/>
              <a:gd name="adj2" fmla="val -9530"/>
              <a:gd name="adj3" fmla="val 16667"/>
            </a:avLst>
          </a:prstGeom>
          <a:solidFill>
            <a:srgbClr val="FFF2C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kumimoji="1" lang="ja-JP" altLang="en-US" sz="2000" b="1" dirty="0">
                <a:solidFill>
                  <a:schemeClr val="tx1"/>
                </a:solidFill>
                <a:ea typeface="メイリオ" panose="020B0604030504040204" pitchFamily="50" charset="-128"/>
              </a:rPr>
              <a:t>メンタル面の把握に不安</a:t>
            </a:r>
            <a:endParaRPr kumimoji="1"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不調のサインを汲み取りにくい</a:t>
            </a:r>
            <a:endParaRPr lang="en-US" altLang="ja-JP" sz="2000" b="1" dirty="0">
              <a:solidFill>
                <a:schemeClr val="tx1"/>
              </a:solidFill>
              <a:ea typeface="メイリオ" panose="020B0604030504040204" pitchFamily="50" charset="-128"/>
            </a:endParaRPr>
          </a:p>
        </p:txBody>
      </p:sp>
    </p:spTree>
    <p:extLst>
      <p:ext uri="{BB962C8B-B14F-4D97-AF65-F5344CB8AC3E}">
        <p14:creationId xmlns:p14="http://schemas.microsoft.com/office/powerpoint/2010/main" val="23723762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DFAB9270-2F18-405E-A100-3F6B7EB478A8}"/>
              </a:ext>
            </a:extLst>
          </p:cNvPr>
          <p:cNvSpPr>
            <a:spLocks noGrp="1"/>
          </p:cNvSpPr>
          <p:nvPr>
            <p:ph type="sldNum" sz="quarter" idx="12"/>
          </p:nvPr>
        </p:nvSpPr>
        <p:spPr/>
        <p:txBody>
          <a:bodyPr/>
          <a:lstStyle/>
          <a:p>
            <a:fld id="{8A7A6979-0714-4377-B894-6BE4C2D6E202}" type="slidenum">
              <a:rPr lang="en-US" smtClean="0"/>
              <a:pPr/>
              <a:t>6</a:t>
            </a:fld>
            <a:endParaRPr lang="en-US" dirty="0"/>
          </a:p>
        </p:txBody>
      </p:sp>
      <p:pic>
        <p:nvPicPr>
          <p:cNvPr id="6" name="図 5" descr="おもちゃ, 時計 が含まれている画像&#10;&#10;自動的に生成された説明">
            <a:extLst>
              <a:ext uri="{FF2B5EF4-FFF2-40B4-BE49-F238E27FC236}">
                <a16:creationId xmlns:a16="http://schemas.microsoft.com/office/drawing/2014/main" id="{61424D31-238F-4BB5-91BD-F672317DA136}"/>
              </a:ext>
            </a:extLst>
          </p:cNvPr>
          <p:cNvPicPr>
            <a:picLocks noChangeAspect="1"/>
          </p:cNvPicPr>
          <p:nvPr/>
        </p:nvPicPr>
        <p:blipFill>
          <a:blip r:embed="rId3"/>
          <a:stretch>
            <a:fillRect/>
          </a:stretch>
        </p:blipFill>
        <p:spPr>
          <a:xfrm>
            <a:off x="3551490" y="4184721"/>
            <a:ext cx="2339678" cy="2603258"/>
          </a:xfrm>
          <a:prstGeom prst="rect">
            <a:avLst/>
          </a:prstGeom>
        </p:spPr>
      </p:pic>
      <p:pic>
        <p:nvPicPr>
          <p:cNvPr id="9" name="図 8" descr="クマのぬいぐるみと人の絵&#10;&#10;中程度の精度で自動的に生成された説明">
            <a:extLst>
              <a:ext uri="{FF2B5EF4-FFF2-40B4-BE49-F238E27FC236}">
                <a16:creationId xmlns:a16="http://schemas.microsoft.com/office/drawing/2014/main" id="{9B2C2D7B-27DF-49FA-8980-2077D7B60B63}"/>
              </a:ext>
            </a:extLst>
          </p:cNvPr>
          <p:cNvPicPr>
            <a:picLocks noChangeAspect="1"/>
          </p:cNvPicPr>
          <p:nvPr/>
        </p:nvPicPr>
        <p:blipFill>
          <a:blip r:embed="rId4"/>
          <a:stretch>
            <a:fillRect/>
          </a:stretch>
        </p:blipFill>
        <p:spPr>
          <a:xfrm>
            <a:off x="6094959" y="4307517"/>
            <a:ext cx="2226215" cy="2480462"/>
          </a:xfrm>
          <a:prstGeom prst="rect">
            <a:avLst/>
          </a:prstGeom>
        </p:spPr>
      </p:pic>
      <p:sp>
        <p:nvSpPr>
          <p:cNvPr id="11" name="吹き出し: 角を丸めた四角形 10">
            <a:extLst>
              <a:ext uri="{FF2B5EF4-FFF2-40B4-BE49-F238E27FC236}">
                <a16:creationId xmlns:a16="http://schemas.microsoft.com/office/drawing/2014/main" id="{6075E3E8-C91C-4542-A3B3-C07609F2C10E}"/>
              </a:ext>
            </a:extLst>
          </p:cNvPr>
          <p:cNvSpPr/>
          <p:nvPr/>
        </p:nvSpPr>
        <p:spPr>
          <a:xfrm>
            <a:off x="2114721" y="2372530"/>
            <a:ext cx="7758147" cy="1771058"/>
          </a:xfrm>
          <a:prstGeom prst="wedgeRoundRectCallout">
            <a:avLst>
              <a:gd name="adj1" fmla="val 1008"/>
              <a:gd name="adj2" fmla="val 59507"/>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solidFill>
                  <a:schemeClr val="tx1"/>
                </a:solidFill>
                <a:ea typeface="メイリオ" panose="020B0604030504040204" pitchFamily="50" charset="-128"/>
              </a:rPr>
              <a:t>他の受講者とのコミュニケーションの機会が少ない！</a:t>
            </a:r>
            <a:endParaRPr kumimoji="1" lang="en-US" altLang="ja-JP" sz="2000" b="1" dirty="0">
              <a:solidFill>
                <a:schemeClr val="tx1"/>
              </a:solidFill>
              <a:ea typeface="メイリオ" panose="020B0604030504040204" pitchFamily="50" charset="-128"/>
            </a:endParaRPr>
          </a:p>
          <a:p>
            <a:pPr algn="ctr"/>
            <a:endParaRPr kumimoji="1" lang="en-US" altLang="ja-JP" sz="2000" b="1" dirty="0">
              <a:solidFill>
                <a:schemeClr val="tx1"/>
              </a:solidFill>
              <a:ea typeface="メイリオ" panose="020B0604030504040204" pitchFamily="50" charset="-128"/>
            </a:endParaRPr>
          </a:p>
          <a:p>
            <a:pPr algn="ctr"/>
            <a:r>
              <a:rPr lang="ja-JP" altLang="en-US" sz="2000" b="1" dirty="0">
                <a:solidFill>
                  <a:schemeClr val="tx1"/>
                </a:solidFill>
                <a:ea typeface="メイリオ" panose="020B0604030504040204" pitchFamily="50" charset="-128"/>
              </a:rPr>
              <a:t>気軽に受講者だけでコミュニケーションがとりたい！</a:t>
            </a:r>
            <a:endParaRPr lang="en-US" altLang="ja-JP" sz="2000" b="1" dirty="0">
              <a:solidFill>
                <a:schemeClr val="tx1"/>
              </a:solidFill>
              <a:ea typeface="メイリオ" panose="020B0604030504040204" pitchFamily="50" charset="-128"/>
            </a:endParaRPr>
          </a:p>
        </p:txBody>
      </p:sp>
      <p:sp>
        <p:nvSpPr>
          <p:cNvPr id="14" name="コンテンツ プレースホルダー 2">
            <a:extLst>
              <a:ext uri="{FF2B5EF4-FFF2-40B4-BE49-F238E27FC236}">
                <a16:creationId xmlns:a16="http://schemas.microsoft.com/office/drawing/2014/main" id="{11B308D3-797E-4761-8E87-C493ECD1381B}"/>
              </a:ext>
            </a:extLst>
          </p:cNvPr>
          <p:cNvSpPr>
            <a:spLocks noGrp="1"/>
          </p:cNvSpPr>
          <p:nvPr>
            <p:ph idx="1"/>
          </p:nvPr>
        </p:nvSpPr>
        <p:spPr>
          <a:xfrm>
            <a:off x="1473589" y="1929558"/>
            <a:ext cx="8497672" cy="528605"/>
          </a:xfrm>
        </p:spPr>
        <p:txBody>
          <a:bodyPr>
            <a:normAutofit fontScale="25000" lnSpcReduction="20000"/>
          </a:bodyPr>
          <a:lstStyle/>
          <a:p>
            <a:pPr marL="0" indent="0">
              <a:buNone/>
            </a:pPr>
            <a:r>
              <a:rPr lang="ja-JP" altLang="en-US" sz="9600" dirty="0"/>
              <a:t>受講生の意見</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Tree>
    <p:extLst>
      <p:ext uri="{BB962C8B-B14F-4D97-AF65-F5344CB8AC3E}">
        <p14:creationId xmlns:p14="http://schemas.microsoft.com/office/powerpoint/2010/main" val="15924623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制作開始までの経緯</a:t>
            </a:r>
          </a:p>
        </p:txBody>
      </p:sp>
      <p:sp>
        <p:nvSpPr>
          <p:cNvPr id="4" name="スライド番号プレースホルダー 3">
            <a:extLst>
              <a:ext uri="{FF2B5EF4-FFF2-40B4-BE49-F238E27FC236}">
                <a16:creationId xmlns:a16="http://schemas.microsoft.com/office/drawing/2014/main" id="{C43D1AFF-62EE-465C-BAD3-046490390B2B}"/>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楕円 4">
            <a:extLst>
              <a:ext uri="{FF2B5EF4-FFF2-40B4-BE49-F238E27FC236}">
                <a16:creationId xmlns:a16="http://schemas.microsoft.com/office/drawing/2014/main" id="{9B155EEA-C820-4657-A482-2091797C8AF0}"/>
              </a:ext>
            </a:extLst>
          </p:cNvPr>
          <p:cNvSpPr/>
          <p:nvPr/>
        </p:nvSpPr>
        <p:spPr>
          <a:xfrm>
            <a:off x="6381016" y="2505008"/>
            <a:ext cx="4060845" cy="3843023"/>
          </a:xfrm>
          <a:prstGeom prst="ellipse">
            <a:avLst/>
          </a:prstGeom>
          <a:solidFill>
            <a:schemeClr val="accent1">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受講者同士の</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コミュニケーション</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精神的負担の軽減</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1" name="楕円 10">
            <a:extLst>
              <a:ext uri="{FF2B5EF4-FFF2-40B4-BE49-F238E27FC236}">
                <a16:creationId xmlns:a16="http://schemas.microsoft.com/office/drawing/2014/main" id="{D6D93A18-F767-4EA4-94A0-8CAAA7C72191}"/>
              </a:ext>
            </a:extLst>
          </p:cNvPr>
          <p:cNvSpPr/>
          <p:nvPr/>
        </p:nvSpPr>
        <p:spPr>
          <a:xfrm>
            <a:off x="1750139" y="2505008"/>
            <a:ext cx="4060845" cy="3843023"/>
          </a:xfrm>
          <a:prstGeom prst="ellipse">
            <a:avLst/>
          </a:prstGeom>
          <a:solidFill>
            <a:schemeClr val="tx2">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受講者理解の手助け</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4" name="楕円 13">
            <a:extLst>
              <a:ext uri="{FF2B5EF4-FFF2-40B4-BE49-F238E27FC236}">
                <a16:creationId xmlns:a16="http://schemas.microsoft.com/office/drawing/2014/main" id="{BE1D7F5A-6A7B-40C0-A57E-1EEDED3AAFD0}"/>
              </a:ext>
            </a:extLst>
          </p:cNvPr>
          <p:cNvSpPr/>
          <p:nvPr/>
        </p:nvSpPr>
        <p:spPr>
          <a:xfrm>
            <a:off x="4065578" y="2514842"/>
            <a:ext cx="4060845" cy="3843023"/>
          </a:xfrm>
          <a:prstGeom prst="ellipse">
            <a:avLst/>
          </a:prstGeom>
          <a:solidFill>
            <a:srgbClr val="FFFF9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TERACO</a:t>
            </a: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に</a:t>
            </a:r>
            <a:endPar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掲示板機能を追加</a:t>
            </a:r>
          </a:p>
        </p:txBody>
      </p:sp>
    </p:spTree>
    <p:extLst>
      <p:ext uri="{BB962C8B-B14F-4D97-AF65-F5344CB8AC3E}">
        <p14:creationId xmlns:p14="http://schemas.microsoft.com/office/powerpoint/2010/main" val="38079888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3.95833E-6 -3.7037E-7 L 0.18997 0.00394 " pathEditMode="relative" rAng="0" ptsTypes="AA">
                                      <p:cBhvr>
                                        <p:cTn id="6" dur="2000" fill="hold"/>
                                        <p:tgtEl>
                                          <p:spTgt spid="11"/>
                                        </p:tgtEl>
                                        <p:attrNameLst>
                                          <p:attrName>ppt_x</p:attrName>
                                          <p:attrName>ppt_y</p:attrName>
                                        </p:attrNameLst>
                                      </p:cBhvr>
                                      <p:rCtr x="9492" y="185"/>
                                    </p:animMotion>
                                  </p:childTnLst>
                                </p:cTn>
                              </p:par>
                              <p:par>
                                <p:cTn id="7" presetID="35" presetClass="path" presetSubtype="0" accel="50000" decel="50000" fill="hold" grpId="0" nodeType="withEffect">
                                  <p:stCondLst>
                                    <p:cond delay="0"/>
                                  </p:stCondLst>
                                  <p:childTnLst>
                                    <p:animMotion origin="layout" path="M -3.95833E-6 -3.7037E-7 L -0.18997 0.00394 " pathEditMode="relative" rAng="0" ptsTypes="AA">
                                      <p:cBhvr>
                                        <p:cTn id="8" dur="2000" fill="hold"/>
                                        <p:tgtEl>
                                          <p:spTgt spid="5"/>
                                        </p:tgtEl>
                                        <p:attrNameLst>
                                          <p:attrName>ppt_x</p:attrName>
                                          <p:attrName>ppt_y</p:attrName>
                                        </p:attrNameLst>
                                      </p:cBhvr>
                                      <p:rCtr x="-9505" y="185"/>
                                    </p:animMotion>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TERACO</a:t>
            </a:r>
            <a:r>
              <a:rPr kumimoji="1" lang="ja-JP" altLang="en-US" sz="3600" dirty="0">
                <a:solidFill>
                  <a:srgbClr val="FFFFFF"/>
                </a:solidFill>
                <a:latin typeface="メイリオ" panose="020B0604030504040204" pitchFamily="50" charset="-128"/>
              </a:rPr>
              <a:t>って？</a:t>
            </a:r>
          </a:p>
        </p:txBody>
      </p:sp>
      <p:pic>
        <p:nvPicPr>
          <p:cNvPr id="6" name="コンテンツ プレースホルダー 5" descr="グラフィカル ユーザー インターフェイス, テキスト, アプリケーション&#10;&#10;自動的に生成された説明">
            <a:extLst>
              <a:ext uri="{FF2B5EF4-FFF2-40B4-BE49-F238E27FC236}">
                <a16:creationId xmlns:a16="http://schemas.microsoft.com/office/drawing/2014/main" id="{E18DB9CF-38C7-4CB7-9C33-3CEC9E9AEEBB}"/>
              </a:ext>
            </a:extLst>
          </p:cNvPr>
          <p:cNvPicPr>
            <a:picLocks noGrp="1" noChangeAspect="1"/>
          </p:cNvPicPr>
          <p:nvPr>
            <p:ph idx="1"/>
          </p:nvPr>
        </p:nvPicPr>
        <p:blipFill rotWithShape="1">
          <a:blip r:embed="rId3"/>
          <a:srcRect l="2020" t="11869" r="2836" b="8145"/>
          <a:stretch/>
        </p:blipFill>
        <p:spPr>
          <a:xfrm>
            <a:off x="172278" y="2317695"/>
            <a:ext cx="8547652" cy="4040113"/>
          </a:xfrm>
        </p:spPr>
      </p:pic>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9" name="テキスト ボックス 8">
            <a:extLst>
              <a:ext uri="{FF2B5EF4-FFF2-40B4-BE49-F238E27FC236}">
                <a16:creationId xmlns:a16="http://schemas.microsoft.com/office/drawing/2014/main" id="{C1093BC2-3887-433D-9BC8-0F167585B3D3}"/>
              </a:ext>
            </a:extLst>
          </p:cNvPr>
          <p:cNvSpPr txBox="1"/>
          <p:nvPr/>
        </p:nvSpPr>
        <p:spPr>
          <a:xfrm>
            <a:off x="8847092" y="3429000"/>
            <a:ext cx="3344908" cy="1631216"/>
          </a:xfrm>
          <a:prstGeom prst="rect">
            <a:avLst/>
          </a:prstGeom>
          <a:noFill/>
        </p:spPr>
        <p:txBody>
          <a:bodyPr wrap="square" rtlCol="0">
            <a:spAutoFit/>
          </a:bodyPr>
          <a:lstStyle/>
          <a:p>
            <a:pPr algn="ctr"/>
            <a:r>
              <a:rPr kumimoji="1" lang="en-US" altLang="ja-JP" sz="2000" dirty="0">
                <a:highlight>
                  <a:srgbClr val="FFFF99"/>
                </a:highlight>
                <a:latin typeface="メイリオ" panose="020B0604030504040204" pitchFamily="50" charset="-128"/>
                <a:ea typeface="メイリオ" panose="020B0604030504040204" pitchFamily="50" charset="-128"/>
              </a:rPr>
              <a:t>DOJO</a:t>
            </a:r>
            <a:r>
              <a:rPr kumimoji="1" lang="ja-JP" altLang="en-US" sz="2000" dirty="0">
                <a:highlight>
                  <a:srgbClr val="FFFF99"/>
                </a:highlight>
                <a:latin typeface="メイリオ" panose="020B0604030504040204" pitchFamily="50" charset="-128"/>
                <a:ea typeface="メイリオ" panose="020B0604030504040204" pitchFamily="50" charset="-128"/>
              </a:rPr>
              <a:t>受講者や講師用の</a:t>
            </a:r>
            <a:r>
              <a:rPr kumimoji="1" lang="en-US" altLang="ja-JP" sz="2000" dirty="0">
                <a:highlight>
                  <a:srgbClr val="FFFF99"/>
                </a:highlight>
                <a:latin typeface="メイリオ" panose="020B0604030504040204" pitchFamily="50" charset="-128"/>
                <a:ea typeface="メイリオ" panose="020B0604030504040204" pitchFamily="50" charset="-128"/>
              </a:rPr>
              <a:t>HP</a:t>
            </a:r>
          </a:p>
          <a:p>
            <a:pPr algn="ctr"/>
            <a:endParaRPr kumimoji="1" lang="en-US" altLang="ja-JP" sz="2000" dirty="0">
              <a:latin typeface="メイリオ" panose="020B0604030504040204" pitchFamily="50" charset="-128"/>
              <a:ea typeface="メイリオ" panose="020B0604030504040204" pitchFamily="50" charset="-128"/>
            </a:endParaRPr>
          </a:p>
          <a:p>
            <a:pPr lvl="1"/>
            <a:r>
              <a:rPr kumimoji="1" lang="ja-JP" altLang="en-US" sz="2000" dirty="0">
                <a:latin typeface="メイリオ" panose="020B0604030504040204" pitchFamily="50" charset="-128"/>
                <a:ea typeface="メイリオ" panose="020B0604030504040204" pitchFamily="50" charset="-128"/>
              </a:rPr>
              <a:t>勤怠管理</a:t>
            </a:r>
            <a:endParaRPr kumimoji="1" lang="en-US" altLang="ja-JP" sz="2000" dirty="0">
              <a:latin typeface="メイリオ" panose="020B0604030504040204" pitchFamily="50" charset="-128"/>
              <a:ea typeface="メイリオ" panose="020B0604030504040204" pitchFamily="50" charset="-128"/>
            </a:endParaRPr>
          </a:p>
          <a:p>
            <a:pPr lvl="1"/>
            <a:r>
              <a:rPr kumimoji="1" lang="ja-JP" altLang="en-US" sz="2000" dirty="0">
                <a:latin typeface="メイリオ" panose="020B0604030504040204" pitchFamily="50" charset="-128"/>
                <a:ea typeface="メイリオ" panose="020B0604030504040204" pitchFamily="50" charset="-128"/>
              </a:rPr>
              <a:t>日報提出</a:t>
            </a:r>
            <a:endParaRPr kumimoji="1" lang="en-US" altLang="ja-JP" sz="2000" dirty="0">
              <a:latin typeface="メイリオ" panose="020B0604030504040204" pitchFamily="50" charset="-128"/>
              <a:ea typeface="メイリオ" panose="020B0604030504040204" pitchFamily="50" charset="-128"/>
            </a:endParaRPr>
          </a:p>
          <a:p>
            <a:pPr lvl="1"/>
            <a:r>
              <a:rPr kumimoji="1" lang="en-US" altLang="ja-JP" sz="2000" dirty="0">
                <a:latin typeface="メイリオ" panose="020B0604030504040204" pitchFamily="50" charset="-128"/>
                <a:ea typeface="メイリオ" panose="020B0604030504040204" pitchFamily="50" charset="-128"/>
              </a:rPr>
              <a:t>zoom</a:t>
            </a:r>
            <a:r>
              <a:rPr kumimoji="1" lang="ja-JP" altLang="en-US" sz="2000" dirty="0">
                <a:latin typeface="メイリオ" panose="020B0604030504040204" pitchFamily="50" charset="-128"/>
                <a:ea typeface="メイリオ" panose="020B0604030504040204" pitchFamily="50" charset="-128"/>
              </a:rPr>
              <a:t>等への参加</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513063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animEffect transition="in" filter="fade">
                                      <p:cBhvr>
                                        <p:cTn id="7" dur="1000"/>
                                        <p:tgtEl>
                                          <p:spTgt spid="9">
                                            <p:txEl>
                                              <p:pRg st="2" end="2"/>
                                            </p:txEl>
                                          </p:spTgt>
                                        </p:tgtEl>
                                      </p:cBhvr>
                                    </p:animEffect>
                                    <p:anim calcmode="lin" valueType="num">
                                      <p:cBhvr>
                                        <p:cTn id="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xEl>
                                              <p:pRg st="3" end="3"/>
                                            </p:txEl>
                                          </p:spTgt>
                                        </p:tgtEl>
                                        <p:attrNameLst>
                                          <p:attrName>style.visibility</p:attrName>
                                        </p:attrNameLst>
                                      </p:cBhvr>
                                      <p:to>
                                        <p:strVal val="visible"/>
                                      </p:to>
                                    </p:set>
                                    <p:animEffect transition="in" filter="fade">
                                      <p:cBhvr>
                                        <p:cTn id="12" dur="1000"/>
                                        <p:tgtEl>
                                          <p:spTgt spid="9">
                                            <p:txEl>
                                              <p:pRg st="3" end="3"/>
                                            </p:txEl>
                                          </p:spTgt>
                                        </p:tgtEl>
                                      </p:cBhvr>
                                    </p:animEffect>
                                    <p:anim calcmode="lin" valueType="num">
                                      <p:cBhvr>
                                        <p:cTn id="13"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9">
                                            <p:txEl>
                                              <p:pRg st="3" end="3"/>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animEffect transition="in" filter="fade">
                                      <p:cBhvr>
                                        <p:cTn id="17" dur="1000"/>
                                        <p:tgtEl>
                                          <p:spTgt spid="9">
                                            <p:txEl>
                                              <p:pRg st="4" end="4"/>
                                            </p:txEl>
                                          </p:spTgt>
                                        </p:tgtEl>
                                      </p:cBhvr>
                                    </p:animEffect>
                                    <p:anim calcmode="lin" valueType="num">
                                      <p:cBhvr>
                                        <p:cTn id="18"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PR</a:t>
            </a:r>
            <a:r>
              <a:rPr kumimoji="1" lang="ja-JP" altLang="en-US" sz="3600" dirty="0">
                <a:solidFill>
                  <a:srgbClr val="FFFFFF"/>
                </a:solidFill>
                <a:latin typeface="メイリオ" panose="020B0604030504040204" pitchFamily="50" charset="-128"/>
              </a:rPr>
              <a:t>ポイント</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コンテンツ プレースホルダー 4">
            <a:extLst>
              <a:ext uri="{FF2B5EF4-FFF2-40B4-BE49-F238E27FC236}">
                <a16:creationId xmlns:a16="http://schemas.microsoft.com/office/drawing/2014/main" id="{18876A95-D47F-409D-A626-4EF473120943}"/>
              </a:ext>
            </a:extLst>
          </p:cNvPr>
          <p:cNvSpPr>
            <a:spLocks noGrp="1"/>
          </p:cNvSpPr>
          <p:nvPr>
            <p:ph idx="1"/>
          </p:nvPr>
        </p:nvSpPr>
        <p:spPr/>
        <p:txBody>
          <a:bodyPr>
            <a:normAutofit/>
          </a:bodyPr>
          <a:lstStyle/>
          <a:p>
            <a:pPr marL="0" indent="0">
              <a:buNone/>
            </a:pPr>
            <a:endParaRPr lang="en-US" altLang="ja-JP" sz="3600" dirty="0"/>
          </a:p>
          <a:p>
            <a:pPr marL="0" indent="0">
              <a:buNone/>
            </a:pPr>
            <a:r>
              <a:rPr lang="en-US" altLang="ja-JP" sz="3600" dirty="0"/>
              <a:t>	</a:t>
            </a:r>
          </a:p>
          <a:p>
            <a:pPr marL="0" indent="0">
              <a:buNone/>
            </a:pPr>
            <a:r>
              <a:rPr lang="ja-JP" altLang="en-US" sz="3600" b="1" dirty="0">
                <a:latin typeface="メイリオ" panose="020B0604030504040204" pitchFamily="50" charset="-128"/>
              </a:rPr>
              <a:t>①</a:t>
            </a:r>
            <a:r>
              <a:rPr lang="ja-JP" altLang="en-US" sz="3600" b="1" dirty="0">
                <a:solidFill>
                  <a:srgbClr val="FF0000"/>
                </a:solidFill>
                <a:latin typeface="メイリオ" panose="020B0604030504040204" pitchFamily="50" charset="-128"/>
              </a:rPr>
              <a:t>受講者同士のみ</a:t>
            </a:r>
            <a:r>
              <a:rPr lang="ja-JP" altLang="en-US" sz="3600" b="1" dirty="0">
                <a:latin typeface="メイリオ" panose="020B0604030504040204" pitchFamily="50" charset="-128"/>
              </a:rPr>
              <a:t>でのコミュニケーション</a:t>
            </a:r>
            <a:endParaRPr lang="en-US" altLang="ja-JP" sz="3600" b="1" dirty="0">
              <a:latin typeface="メイリオ" panose="020B0604030504040204" pitchFamily="50" charset="-128"/>
            </a:endParaRPr>
          </a:p>
          <a:p>
            <a:pPr marL="0" indent="0">
              <a:buNone/>
            </a:pPr>
            <a:endParaRPr lang="en-US" altLang="ja-JP" sz="3600" dirty="0"/>
          </a:p>
          <a:p>
            <a:pPr marL="0" indent="0">
              <a:buNone/>
            </a:pPr>
            <a:r>
              <a:rPr lang="ja-JP" altLang="en-US" sz="3600" b="1" dirty="0">
                <a:latin typeface="メイリオ" panose="020B0604030504040204" pitchFamily="50" charset="-128"/>
              </a:rPr>
              <a:t>②誹謗中傷等への対策</a:t>
            </a:r>
            <a:endParaRPr lang="en-US" altLang="ja-JP" sz="3600" b="1" dirty="0">
              <a:latin typeface="メイリオ" panose="020B0604030504040204" pitchFamily="50" charset="-128"/>
            </a:endParaRPr>
          </a:p>
          <a:p>
            <a:pPr marL="0" indent="0">
              <a:buNone/>
            </a:pPr>
            <a:endParaRPr lang="ja-JP" altLang="en-US" sz="3200" dirty="0"/>
          </a:p>
        </p:txBody>
      </p:sp>
    </p:spTree>
    <p:extLst>
      <p:ext uri="{BB962C8B-B14F-4D97-AF65-F5344CB8AC3E}">
        <p14:creationId xmlns:p14="http://schemas.microsoft.com/office/powerpoint/2010/main" val="41535428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1000"/>
                                        <p:tgtEl>
                                          <p:spTgt spid="5">
                                            <p:txEl>
                                              <p:pRg st="2" end="2"/>
                                            </p:txEl>
                                          </p:spTgt>
                                        </p:tgtEl>
                                      </p:cBhvr>
                                    </p:animEffect>
                                    <p:anim calcmode="lin" valueType="num">
                                      <p:cBhvr>
                                        <p:cTn id="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4" end="4"/>
                                            </p:txEl>
                                          </p:spTgt>
                                        </p:tgtEl>
                                        <p:attrNameLst>
                                          <p:attrName>style.visibility</p:attrName>
                                        </p:attrNameLst>
                                      </p:cBhvr>
                                      <p:to>
                                        <p:strVal val="visible"/>
                                      </p:to>
                                    </p:set>
                                    <p:animEffect transition="in" filter="fade">
                                      <p:cBhvr>
                                        <p:cTn id="14" dur="1000"/>
                                        <p:tgtEl>
                                          <p:spTgt spid="5">
                                            <p:txEl>
                                              <p:pRg st="4" end="4"/>
                                            </p:txEl>
                                          </p:spTgt>
                                        </p:tgtEl>
                                      </p:cBhvr>
                                    </p:animEffect>
                                    <p:anim calcmode="lin" valueType="num">
                                      <p:cBhvr>
                                        <p:cTn id="15"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縞模様">
  <a:themeElements>
    <a:clrScheme name="縞模様">
      <a:dk1>
        <a:srgbClr val="2C2C2C"/>
      </a:dk1>
      <a:lt1>
        <a:srgbClr val="FFFFFF"/>
      </a:lt1>
      <a:dk2>
        <a:srgbClr val="F56617"/>
      </a:dk2>
      <a:lt2>
        <a:srgbClr val="DDDDDD"/>
      </a:lt2>
      <a:accent1>
        <a:srgbClr val="FFC000"/>
      </a:accent1>
      <a:accent2>
        <a:srgbClr val="BD582C"/>
      </a:accent2>
      <a:accent3>
        <a:srgbClr val="865640"/>
      </a:accent3>
      <a:accent4>
        <a:srgbClr val="9B8357"/>
      </a:accent4>
      <a:accent5>
        <a:srgbClr val="C2BC80"/>
      </a:accent5>
      <a:accent6>
        <a:srgbClr val="94A080"/>
      </a:accent6>
      <a:hlink>
        <a:srgbClr val="FF9933"/>
      </a:hlink>
      <a:folHlink>
        <a:srgbClr val="6C606A"/>
      </a:folHlink>
    </a:clrScheme>
    <a:fontScheme name="縞模様">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縞模様">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B7CF026C-957E-4F4E-893C-D02C23AB63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1798</TotalTime>
  <Words>1939</Words>
  <Application>Microsoft Office PowerPoint</Application>
  <PresentationFormat>ワイド画面</PresentationFormat>
  <Paragraphs>370</Paragraphs>
  <Slides>30</Slides>
  <Notes>17</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30</vt:i4>
      </vt:variant>
    </vt:vector>
  </HeadingPairs>
  <TitlesOfParts>
    <vt:vector size="35" baseType="lpstr">
      <vt:lpstr>メイリオ</vt:lpstr>
      <vt:lpstr>游ゴシック</vt:lpstr>
      <vt:lpstr>Corbel</vt:lpstr>
      <vt:lpstr>Wingdings</vt:lpstr>
      <vt:lpstr>縞模様</vt:lpstr>
      <vt:lpstr>研修成果発表</vt:lpstr>
      <vt:lpstr>チームメンバー</vt:lpstr>
      <vt:lpstr>本日の発表の流れ</vt:lpstr>
      <vt:lpstr>本日の発表の流れ</vt:lpstr>
      <vt:lpstr>制作開始までの経緯</vt:lpstr>
      <vt:lpstr>制作開始までの経緯</vt:lpstr>
      <vt:lpstr>制作開始までの経緯</vt:lpstr>
      <vt:lpstr>TERACOって？</vt:lpstr>
      <vt:lpstr>PRポイント</vt:lpstr>
      <vt:lpstr>PRポイント① 受講者同士のみでのコミュニケーション </vt:lpstr>
      <vt:lpstr>PRポイント① 受講者同士のみでのコミュニケーション</vt:lpstr>
      <vt:lpstr>PRポイント②誹謗中傷等への対策 </vt:lpstr>
      <vt:lpstr>未実装機能</vt:lpstr>
      <vt:lpstr>本日の発表の流れ</vt:lpstr>
      <vt:lpstr>チームの目標</vt:lpstr>
      <vt:lpstr>チームのよくなったところ</vt:lpstr>
      <vt:lpstr>チームの反省点・課題 技術面</vt:lpstr>
      <vt:lpstr>チームの反省点・課題 チームとしての面</vt:lpstr>
      <vt:lpstr>画面遷移</vt:lpstr>
      <vt:lpstr>ファイル構成</vt:lpstr>
      <vt:lpstr>ファイル構成</vt:lpstr>
      <vt:lpstr>本日の発表の流れ</vt:lpstr>
      <vt:lpstr>本日の発表の流れ</vt:lpstr>
      <vt:lpstr>チームリーダー　   深田</vt:lpstr>
      <vt:lpstr>DBA担当　     三田</vt:lpstr>
      <vt:lpstr>構成管理担当　    中村</vt:lpstr>
      <vt:lpstr>発表担当　     福田</vt:lpstr>
      <vt:lpstr>コミュニケーション担当　 高橋</vt:lpstr>
      <vt:lpstr>品質管理担当　    新川</vt:lpstr>
      <vt:lpstr>謝辞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研修成果発表</dc:title>
  <dc:creator>福田　実央</dc:creator>
  <cp:lastModifiedBy>福田　実央</cp:lastModifiedBy>
  <cp:revision>89</cp:revision>
  <dcterms:created xsi:type="dcterms:W3CDTF">2021-06-22T04:38:40Z</dcterms:created>
  <dcterms:modified xsi:type="dcterms:W3CDTF">2021-06-28T06:10:39Z</dcterms:modified>
</cp:coreProperties>
</file>

<file path=docProps/thumbnail.jpeg>
</file>